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9.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414" r:id="rId5"/>
    <p:sldId id="380" r:id="rId6"/>
    <p:sldId id="415" r:id="rId7"/>
    <p:sldId id="377" r:id="rId8"/>
    <p:sldId id="381" r:id="rId9"/>
    <p:sldId id="441" r:id="rId10"/>
    <p:sldId id="439" r:id="rId11"/>
    <p:sldId id="440" r:id="rId12"/>
    <p:sldId id="444" r:id="rId13"/>
    <p:sldId id="442" r:id="rId14"/>
    <p:sldId id="443" r:id="rId15"/>
    <p:sldId id="446" r:id="rId16"/>
    <p:sldId id="447" r:id="rId17"/>
    <p:sldId id="448" r:id="rId18"/>
    <p:sldId id="449" r:id="rId19"/>
    <p:sldId id="452" r:id="rId20"/>
    <p:sldId id="454" r:id="rId21"/>
    <p:sldId id="455" r:id="rId22"/>
    <p:sldId id="456" r:id="rId23"/>
    <p:sldId id="453" r:id="rId24"/>
    <p:sldId id="457" r:id="rId25"/>
    <p:sldId id="459" r:id="rId26"/>
    <p:sldId id="460" r:id="rId27"/>
    <p:sldId id="438" r:id="rId28"/>
    <p:sldId id="386" r:id="rId29"/>
    <p:sldId id="388" r:id="rId30"/>
    <p:sldId id="389" r:id="rId31"/>
    <p:sldId id="390" r:id="rId32"/>
    <p:sldId id="391" r:id="rId33"/>
    <p:sldId id="392" r:id="rId34"/>
    <p:sldId id="393" r:id="rId35"/>
    <p:sldId id="401" r:id="rId36"/>
    <p:sldId id="396" r:id="rId37"/>
    <p:sldId id="395" r:id="rId38"/>
    <p:sldId id="397" r:id="rId39"/>
    <p:sldId id="398" r:id="rId40"/>
    <p:sldId id="399" r:id="rId41"/>
    <p:sldId id="400"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50" r:id="rId55"/>
    <p:sldId id="451" r:id="rId56"/>
    <p:sldId id="416" r:id="rId57"/>
    <p:sldId id="417" r:id="rId58"/>
    <p:sldId id="419" r:id="rId59"/>
    <p:sldId id="420" r:id="rId60"/>
    <p:sldId id="421" r:id="rId61"/>
    <p:sldId id="422" r:id="rId62"/>
    <p:sldId id="458" r:id="rId63"/>
    <p:sldId id="461" r:id="rId64"/>
    <p:sldId id="462" r:id="rId65"/>
    <p:sldId id="463" r:id="rId66"/>
    <p:sldId id="464" r:id="rId67"/>
    <p:sldId id="471" r:id="rId68"/>
    <p:sldId id="466" r:id="rId69"/>
    <p:sldId id="467" r:id="rId70"/>
    <p:sldId id="472" r:id="rId71"/>
    <p:sldId id="473" r:id="rId72"/>
    <p:sldId id="465" r:id="rId73"/>
    <p:sldId id="474" r:id="rId74"/>
    <p:sldId id="469" r:id="rId75"/>
    <p:sldId id="468" r:id="rId76"/>
    <p:sldId id="470" r:id="rId77"/>
    <p:sldId id="476" r:id="rId78"/>
    <p:sldId id="477" r:id="rId79"/>
    <p:sldId id="475" r:id="rId80"/>
    <p:sldId id="478" r:id="rId81"/>
    <p:sldId id="480" r:id="rId82"/>
    <p:sldId id="479" r:id="rId83"/>
    <p:sldId id="481" r:id="rId84"/>
  </p:sldIdLst>
  <p:sldSz cx="12192000" cy="6858000"/>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3DA7"/>
    <a:srgbClr val="5C5C5C"/>
    <a:srgbClr val="E632BF"/>
    <a:srgbClr val="FFC000"/>
    <a:srgbClr val="F7B700"/>
    <a:srgbClr val="0339A6"/>
    <a:srgbClr val="172071"/>
    <a:srgbClr val="0070C0"/>
    <a:srgbClr val="384958"/>
    <a:srgbClr val="03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autoAdjust="0"/>
    <p:restoredTop sz="77087" autoAdjust="0"/>
  </p:normalViewPr>
  <p:slideViewPr>
    <p:cSldViewPr snapToGrid="0" showGuides="1">
      <p:cViewPr varScale="1">
        <p:scale>
          <a:sx n="78" d="100"/>
          <a:sy n="78" d="100"/>
        </p:scale>
        <p:origin x="1664" y="184"/>
      </p:cViewPr>
      <p:guideLst>
        <p:guide orient="horz" pos="2208"/>
        <p:guide pos="57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3.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ABD4A-4755-F146-986F-D75D299D648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3542B-7BE8-9042-BE0B-8B5E04F7AB9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恺明初始化比</a:t>
            </a:r>
            <a:r>
              <a:rPr lang="en-US" altLang="zh-CN" dirty="0" err="1"/>
              <a:t>xavier</a:t>
            </a:r>
            <a:r>
              <a:rPr lang="zh-CN" altLang="en-US" dirty="0"/>
              <a:t>初始化的值要大一些，方差大，因为</a:t>
            </a:r>
            <a:r>
              <a:rPr lang="en-US" altLang="zh-CN" dirty="0" err="1"/>
              <a:t>relu</a:t>
            </a:r>
            <a:r>
              <a:rPr lang="zh-CN" altLang="en-US" dirty="0"/>
              <a:t>的一半是</a:t>
            </a:r>
            <a:r>
              <a:rPr lang="en-US" altLang="zh-CN" dirty="0"/>
              <a:t>0</a:t>
            </a:r>
            <a:r>
              <a:rPr lang="zh-CN" altLang="en-US" dirty="0"/>
              <a:t>，是不对称的特性。</a:t>
            </a:r>
            <a:r>
              <a:rPr lang="en-US" altLang="zh-CN" dirty="0"/>
              <a:t>Tanh</a:t>
            </a:r>
            <a:r>
              <a:rPr lang="zh-CN" altLang="en-US" dirty="0"/>
              <a:t>和</a:t>
            </a:r>
            <a:r>
              <a:rPr lang="en-US" altLang="zh-CN" dirty="0"/>
              <a:t>sigmoid</a:t>
            </a:r>
            <a:r>
              <a:rPr lang="zh-CN" altLang="en-US" dirty="0"/>
              <a:t>是对称的</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Nabla</a:t>
            </a:r>
            <a:r>
              <a:rPr lang="zh-CN" altLang="en-US" dirty="0"/>
              <a:t>符号在优化的理论里更加约定俗成，表达更加简洁</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4000" dirty="0"/>
              <a:t>使用</a:t>
            </a:r>
            <a:endParaRPr lang="en-US" sz="4000"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224x224</a:t>
            </a:r>
            <a:r>
              <a:rPr lang="zh-CN" altLang="en-US" dirty="0"/>
              <a:t>的图片是非常小的，类比</a:t>
            </a:r>
            <a:r>
              <a:rPr lang="en-US" altLang="zh-CN" dirty="0"/>
              <a:t>1920x1080</a:t>
            </a:r>
            <a:endParaRPr lang="en-US" altLang="zh-CN" dirty="0"/>
          </a:p>
        </p:txBody>
      </p:sp>
      <p:sp>
        <p:nvSpPr>
          <p:cNvPr id="4" name="Slide Number Placeholder 3"/>
          <p:cNvSpPr>
            <a:spLocks noGrp="1"/>
          </p:cNvSpPr>
          <p:nvPr>
            <p:ph type="sldNum" sz="quarter" idx="5"/>
          </p:nvPr>
        </p:nvSpPr>
        <p:spPr/>
        <p:txBody>
          <a:bodyPr/>
          <a:lstStyle/>
          <a:p>
            <a:fld id="{A1F420D7-C037-6645-B4E2-3A9301157AE5}"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比喻：梯度消失和梯度爆炸就像水管，非常长的水管到后面水流会非常小，或者太大的水流造成水管爆裂。</a:t>
            </a:r>
            <a:endParaRPr lang="en-US" dirty="0"/>
          </a:p>
        </p:txBody>
      </p:sp>
      <p:sp>
        <p:nvSpPr>
          <p:cNvPr id="4" name="Slide Number Placeholder 3"/>
          <p:cNvSpPr>
            <a:spLocks noGrp="1"/>
          </p:cNvSpPr>
          <p:nvPr>
            <p:ph type="sldNum" sz="quarter" idx="5"/>
          </p:nvPr>
        </p:nvSpPr>
        <p:spPr/>
        <p:txBody>
          <a:bodyPr/>
          <a:lstStyle/>
          <a:p>
            <a:fld id="{A1F420D7-C037-6645-B4E2-3A9301157AE5}"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如果某一层的输入和输出基本相等（即 </a:t>
            </a:r>
            <a:r>
              <a:rPr lang="en-AU" dirty="0"/>
              <a:t>f(x)≈0），</a:t>
            </a:r>
            <a:r>
              <a:rPr lang="zh-CN" altLang="en-US" dirty="0"/>
              <a:t>那么网络可以直接跳过这层，依赖前面层的信息。这就是 </a:t>
            </a:r>
            <a:r>
              <a:rPr lang="en-AU" dirty="0" err="1"/>
              <a:t>ResNet</a:t>
            </a:r>
            <a:r>
              <a:rPr lang="en-AU" dirty="0"/>
              <a:t> </a:t>
            </a:r>
            <a:r>
              <a:rPr lang="zh-CN" altLang="en-US" dirty="0"/>
              <a:t>在深层网络中的优势：即使某些层对输出的影响较小，残差连接也能允许这些层“无效”，从而避免了网络不必要的复杂度和过拟合。</a:t>
            </a:r>
            <a:endParaRPr lang="en-US" dirty="0"/>
          </a:p>
        </p:txBody>
      </p:sp>
      <p:sp>
        <p:nvSpPr>
          <p:cNvPr id="4" name="Slide Number Placeholder 3"/>
          <p:cNvSpPr>
            <a:spLocks noGrp="1"/>
          </p:cNvSpPr>
          <p:nvPr>
            <p:ph type="sldNum" sz="quarter" idx="5"/>
          </p:nvPr>
        </p:nvSpPr>
        <p:spPr/>
        <p:txBody>
          <a:bodyPr/>
          <a:lstStyle/>
          <a:p>
            <a:fld id="{A1F420D7-C037-6645-B4E2-3A9301157AE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给多个定义</a:t>
            </a:r>
            <a:endParaRPr 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DF021234-9881-8C4F-A871-1A706471BB5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83BE523-3768-004D-8386-8C6E3E2410F6}"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DF021234-9881-8C4F-A871-1A706471BB5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83BE523-3768-004D-8386-8C6E3E2410F6}"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F021234-9881-8C4F-A871-1A706471BB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83BE523-3768-004D-8386-8C6E3E2410F6}"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DF021234-9881-8C4F-A871-1A706471BB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83BE523-3768-004D-8386-8C6E3E2410F6}"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emf"/><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21234-9881-8C4F-A871-1A706471BB58}"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BE523-3768-004D-8386-8C6E3E2410F6}" type="slidenum">
              <a:rPr kumimoji="1" lang="zh-CN" altLang="en-US" smtClean="0"/>
            </a:fld>
            <a:endParaRPr kumimoji="1" lang="zh-CN" altLang="en-US"/>
          </a:p>
        </p:txBody>
      </p:sp>
      <p:sp>
        <p:nvSpPr>
          <p:cNvPr id="8" name="Holder 4"/>
          <p:cNvSpPr txBox="1"/>
          <p:nvPr userDrawn="1"/>
        </p:nvSpPr>
        <p:spPr>
          <a:xfrm>
            <a:off x="11373364" y="6493420"/>
            <a:ext cx="457514" cy="111125"/>
          </a:xfrm>
          <a:prstGeom prst="rect">
            <a:avLst/>
          </a:prstGeom>
        </p:spPr>
        <p:txBody>
          <a:bodyPr vert="horz" lIns="0" tIns="0" rIns="0" bIns="0" rtlCol="0" anchor="ctr"/>
          <a:lstStyle>
            <a:defPPr>
              <a:defRPr lang="zh-CN"/>
            </a:defPPr>
            <a:lvl1pPr marL="0" algn="r" defTabSz="914400" rtl="0" eaLnBrk="1" latinLnBrk="0" hangingPunct="1">
              <a:defRPr sz="600" b="0" i="0" kern="1200">
                <a:solidFill>
                  <a:srgbClr val="005086"/>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en-US" sz="700" dirty="0">
                <a:solidFill>
                  <a:srgbClr val="023AA0"/>
                </a:solidFill>
              </a:rPr>
              <a:t>Page</a:t>
            </a:r>
            <a:r>
              <a:rPr lang="en-US" sz="700" spc="-5" dirty="0">
                <a:solidFill>
                  <a:srgbClr val="023AA0"/>
                </a:solidFill>
              </a:rPr>
              <a:t> </a:t>
            </a:r>
            <a:fld id="{81D60167-4931-47E6-BA6A-407CBD079E47}" type="slidenum">
              <a:rPr sz="700" spc="-25" smtClean="0">
                <a:solidFill>
                  <a:srgbClr val="023AA0"/>
                </a:solidFill>
              </a:rPr>
            </a:fld>
            <a:endParaRPr sz="700" spc="-25" dirty="0">
              <a:solidFill>
                <a:srgbClr val="023AA0"/>
              </a:solidFill>
            </a:endParaRPr>
          </a:p>
        </p:txBody>
      </p:sp>
      <p:pic>
        <p:nvPicPr>
          <p:cNvPr id="7" name="object 2"/>
          <p:cNvPicPr/>
          <p:nvPr userDrawn="1"/>
        </p:nvPicPr>
        <p:blipFill>
          <a:blip r:embed="rId6" cstate="print"/>
          <a:stretch>
            <a:fillRect/>
          </a:stretch>
        </p:blipFill>
        <p:spPr>
          <a:xfrm>
            <a:off x="0" y="-15197"/>
            <a:ext cx="12192000" cy="283464"/>
          </a:xfrm>
          <a:prstGeom prst="rect">
            <a:avLst/>
          </a:prstGeom>
        </p:spPr>
      </p:pic>
      <p:sp>
        <p:nvSpPr>
          <p:cNvPr id="10" name="object 3"/>
          <p:cNvSpPr txBox="1"/>
          <p:nvPr userDrawn="1"/>
        </p:nvSpPr>
        <p:spPr>
          <a:xfrm>
            <a:off x="9733691" y="64723"/>
            <a:ext cx="2291398" cy="123624"/>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800" b="1" dirty="0">
                <a:solidFill>
                  <a:schemeClr val="bg1"/>
                </a:solidFill>
                <a:effectLst/>
                <a:latin typeface="Montserrat" pitchFamily="2" charset="0"/>
              </a:rPr>
              <a:t>Shanghai Artificial Intelligence Laboratory</a:t>
            </a:r>
            <a:endParaRPr lang="en-US" altLang="zh-CN" sz="800" dirty="0">
              <a:solidFill>
                <a:schemeClr val="bg1"/>
              </a:solidFill>
              <a:effectLst/>
              <a:latin typeface="Montserrat SemiBold" pitchFamily="2" charset="0"/>
            </a:endParaRPr>
          </a:p>
        </p:txBody>
      </p:sp>
      <p:sp>
        <p:nvSpPr>
          <p:cNvPr id="9" name="Holder 4"/>
          <p:cNvSpPr txBox="1"/>
          <p:nvPr userDrawn="1"/>
        </p:nvSpPr>
        <p:spPr>
          <a:xfrm>
            <a:off x="361122" y="6496823"/>
            <a:ext cx="845562" cy="107722"/>
          </a:xfrm>
          <a:prstGeom prst="rect">
            <a:avLst/>
          </a:prstGeom>
        </p:spPr>
        <p:txBody>
          <a:bodyPr vert="horz" wrap="square" lIns="0" tIns="0" rIns="0" bIns="0" rtlCol="0" anchor="ctr">
            <a:spAutoFit/>
          </a:bodyPr>
          <a:lstStyle>
            <a:defPPr>
              <a:defRPr lang="zh-CN"/>
            </a:defPPr>
            <a:lvl1pPr marL="0" algn="ctr" defTabSz="914400" rtl="0" eaLnBrk="1" latinLnBrk="0" hangingPunct="1">
              <a:defRPr sz="600" b="0" i="0" kern="1200">
                <a:solidFill>
                  <a:srgbClr val="005086"/>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00" dirty="0" err="1">
                <a:solidFill>
                  <a:srgbClr val="023AA0"/>
                </a:solidFill>
                <a:effectLst/>
                <a:latin typeface="Montserrat" pitchFamily="2" charset="0"/>
              </a:rPr>
              <a:t>www.shlab.org.cn</a:t>
            </a:r>
            <a:endParaRPr lang="en-US" altLang="zh-CN" sz="700" dirty="0">
              <a:solidFill>
                <a:srgbClr val="023AA0"/>
              </a:solidFill>
              <a:effectLst/>
              <a:latin typeface="Montserrat" pitchFamily="2" charset="0"/>
            </a:endParaRPr>
          </a:p>
        </p:txBody>
      </p:sp>
      <p:pic>
        <p:nvPicPr>
          <p:cNvPr id="11" name="图片 10"/>
          <p:cNvPicPr>
            <a:picLocks noChangeAspect="1"/>
          </p:cNvPicPr>
          <p:nvPr userDrawn="1"/>
        </p:nvPicPr>
        <p:blipFill rotWithShape="1">
          <a:blip r:embed="rId7"/>
          <a:srcRect t="16190" b="50000"/>
          <a:stretch>
            <a:fillRect/>
          </a:stretch>
        </p:blipFill>
        <p:spPr>
          <a:xfrm>
            <a:off x="6704863" y="-15197"/>
            <a:ext cx="3430509" cy="2834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8.GI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0.jpe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4.jpeg"/><Relationship Id="rId7" Type="http://schemas.openxmlformats.org/officeDocument/2006/relationships/image" Target="../media/image53.png"/><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jpeg"/><Relationship Id="rId1" Type="http://schemas.openxmlformats.org/officeDocument/2006/relationships/image" Target="../media/image6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emf"/><Relationship Id="rId2" Type="http://schemas.openxmlformats.org/officeDocument/2006/relationships/tags" Target="../tags/tag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5.emf"/><Relationship Id="rId1" Type="http://schemas.openxmlformats.org/officeDocument/2006/relationships/image" Target="../media/image64.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emf"/><Relationship Id="rId1"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poloclub.github.io/cnn-explainer/" TargetMode="External"/><Relationship Id="rId4" Type="http://schemas.openxmlformats.org/officeDocument/2006/relationships/image" Target="../media/image72.png"/><Relationship Id="rId3" Type="http://schemas.openxmlformats.org/officeDocument/2006/relationships/image" Target="../media/image71.GIF"/><Relationship Id="rId2" Type="http://schemas.openxmlformats.org/officeDocument/2006/relationships/image" Target="../media/image70.png"/><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image" Target="../media/image7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GIF"/></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67.emf"/><Relationship Id="rId2" Type="http://schemas.openxmlformats.org/officeDocument/2006/relationships/image" Target="../media/image80.png"/><Relationship Id="rId1"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emf"/><Relationship Id="rId2" Type="http://schemas.openxmlformats.org/officeDocument/2006/relationships/tags" Target="../tags/tag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0.png"/><Relationship Id="rId1" Type="http://schemas.openxmlformats.org/officeDocument/2006/relationships/image" Target="../media/image89.jpe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8.png"/><Relationship Id="rId1"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image" Target="../media/image10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6.png"/><Relationship Id="rId1" Type="http://schemas.openxmlformats.org/officeDocument/2006/relationships/image" Target="../media/image10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10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image" Target="../media/image117.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image" Target="../media/image12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29.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34.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135.png"/></Relationships>
</file>

<file path=ppt/slides/_rels/slide78.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7" Type="http://schemas.openxmlformats.org/officeDocument/2006/relationships/slideLayout" Target="../slideLayouts/slideLayout2.xml"/><Relationship Id="rId16" Type="http://schemas.openxmlformats.org/officeDocument/2006/relationships/image" Target="../media/image151.png"/><Relationship Id="rId15" Type="http://schemas.openxmlformats.org/officeDocument/2006/relationships/image" Target="../media/image150.png"/><Relationship Id="rId14" Type="http://schemas.openxmlformats.org/officeDocument/2006/relationships/image" Target="../media/image149.png"/><Relationship Id="rId13" Type="http://schemas.openxmlformats.org/officeDocument/2006/relationships/image" Target="../media/image148.png"/><Relationship Id="rId12" Type="http://schemas.openxmlformats.org/officeDocument/2006/relationships/image" Target="../media/image147.png"/><Relationship Id="rId11" Type="http://schemas.openxmlformats.org/officeDocument/2006/relationships/image" Target="../media/image146.png"/><Relationship Id="rId10" Type="http://schemas.openxmlformats.org/officeDocument/2006/relationships/image" Target="../media/image145.png"/><Relationship Id="rId1" Type="http://schemas.openxmlformats.org/officeDocument/2006/relationships/image" Target="../media/image136.png"/></Relationships>
</file>

<file path=ppt/slides/_rels/slide79.xml.rels><?xml version="1.0" encoding="UTF-8" standalone="yes"?>
<Relationships xmlns="http://schemas.openxmlformats.org/package/2006/relationships"><Relationship Id="rId9" Type="http://schemas.openxmlformats.org/officeDocument/2006/relationships/image" Target="../media/image136.png"/><Relationship Id="rId8" Type="http://schemas.openxmlformats.org/officeDocument/2006/relationships/image" Target="../media/image148.png"/><Relationship Id="rId7" Type="http://schemas.openxmlformats.org/officeDocument/2006/relationships/image" Target="../media/image147.png"/><Relationship Id="rId6" Type="http://schemas.openxmlformats.org/officeDocument/2006/relationships/image" Target="../media/image146.png"/><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39.png"/><Relationship Id="rId2" Type="http://schemas.openxmlformats.org/officeDocument/2006/relationships/image" Target="../media/image138.png"/><Relationship Id="rId12" Type="http://schemas.openxmlformats.org/officeDocument/2006/relationships/slideLayout" Target="../slideLayouts/slideLayout2.xml"/><Relationship Id="rId11" Type="http://schemas.openxmlformats.org/officeDocument/2006/relationships/image" Target="../media/image140.png"/><Relationship Id="rId10" Type="http://schemas.openxmlformats.org/officeDocument/2006/relationships/image" Target="../media/image137.png"/><Relationship Id="rId1" Type="http://schemas.openxmlformats.org/officeDocument/2006/relationships/image" Target="../media/image15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a:stretch>
            <a:fillRect/>
          </a:stretch>
        </p:blipFill>
        <p:spPr>
          <a:xfrm>
            <a:off x="0" y="0"/>
            <a:ext cx="12192000" cy="6858000"/>
          </a:xfrm>
          <a:prstGeom prst="rect">
            <a:avLst/>
          </a:prstGeom>
        </p:spPr>
      </p:pic>
      <p:sp>
        <p:nvSpPr>
          <p:cNvPr id="16" name="Rectangle 1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文本框 12"/>
          <p:cNvSpPr txBox="1"/>
          <p:nvPr/>
        </p:nvSpPr>
        <p:spPr>
          <a:xfrm>
            <a:off x="762084" y="2404459"/>
            <a:ext cx="9035060" cy="2091690"/>
          </a:xfrm>
          <a:prstGeom prst="rect">
            <a:avLst/>
          </a:prstGeom>
          <a:noFill/>
        </p:spPr>
        <p:txBody>
          <a:bodyPr wrap="square" rtlCol="0">
            <a:spAutoFit/>
          </a:bodyPr>
          <a:lstStyle/>
          <a:p>
            <a:pPr indent="0" algn="l">
              <a:lnSpc>
                <a:spcPct val="150000"/>
              </a:lnSpc>
              <a:defRPr/>
            </a:pPr>
            <a:r>
              <a:rPr kumimoji="1" lang="en-US" altLang="zh-CN" sz="2800" b="1" dirty="0">
                <a:solidFill>
                  <a:schemeClr val="bg1"/>
                </a:solidFill>
                <a:latin typeface="微软雅黑" panose="020B0503020204020204" pitchFamily="34" charset="-122"/>
                <a:ea typeface="微软雅黑" panose="020B0503020204020204" pitchFamily="34" charset="-122"/>
              </a:rPr>
              <a:t>Invited talk: </a:t>
            </a:r>
            <a:r>
              <a:rPr kumimoji="1" lang="en-US" altLang="zh-CN" sz="2800" b="1" i="0" u="none" strike="noStrike" dirty="0">
                <a:solidFill>
                  <a:schemeClr val="bg1"/>
                </a:solidFill>
                <a:latin typeface="微软雅黑" panose="020B0503020204020204" pitchFamily="34" charset="-122"/>
                <a:ea typeface="微软雅黑" panose="020B0503020204020204" pitchFamily="34" charset="-122"/>
              </a:rPr>
              <a:t>Bioinformatics x AI</a:t>
            </a:r>
            <a:endParaRPr lang="en-US" altLang="zh-CN" sz="2800" b="1" i="0" u="none" strike="noStrike" dirty="0">
              <a:solidFill>
                <a:srgbClr val="FFFFFF"/>
              </a:solidFill>
              <a:latin typeface="微软雅黑" panose="020B0503020204020204" pitchFamily="34" charset="-122"/>
              <a:ea typeface="微软雅黑" panose="020B0503020204020204" pitchFamily="34" charset="-122"/>
            </a:endParaRPr>
          </a:p>
          <a:p>
            <a:pPr indent="0" algn="l">
              <a:lnSpc>
                <a:spcPct val="100000"/>
              </a:lnSpc>
              <a:defRPr/>
            </a:pPr>
            <a:r>
              <a:rPr lang="en-US" altLang="zh-CN" sz="4000" b="1" dirty="0">
                <a:solidFill>
                  <a:srgbClr val="FFFFFF"/>
                </a:solidFill>
                <a:latin typeface="微软雅黑" panose="020B0503020204020204" pitchFamily="34" charset="-122"/>
                <a:ea typeface="微软雅黑" panose="020B0503020204020204" pitchFamily="34" charset="-122"/>
              </a:rPr>
              <a:t>Week 2 - Intro to Deep Learning</a:t>
            </a:r>
            <a:r>
              <a:rPr lang="en-US" altLang="zh-CN" sz="1400" b="0" i="0" u="none" strike="noStrike" dirty="0">
                <a:solidFill>
                  <a:srgbClr val="000000"/>
                </a:solidFill>
                <a:latin typeface="Arial" panose="020B0604020202020204"/>
              </a:rPr>
              <a:t> </a:t>
            </a:r>
            <a:endParaRPr kumimoji="1"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Lecturer</a:t>
            </a:r>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Dongzhan</a:t>
            </a: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Zhou</a:t>
            </a:r>
            <a:endPar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Date</a:t>
            </a:r>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fld id="{14FAE4DC-143B-A44E-BC22-67FC3C6D6F32}" type="datetime1">
              <a:rPr kumimoji="1" lang="zh-CN" altLang="en-US" sz="2000" b="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fld>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Opposite – Gradient Explosion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9" name="Rectangle 96"/>
          <p:cNvSpPr/>
          <p:nvPr/>
        </p:nvSpPr>
        <p:spPr>
          <a:xfrm>
            <a:off x="684968" y="1648587"/>
            <a:ext cx="5411032" cy="1526187"/>
          </a:xfrm>
          <a:prstGeom prst="rect">
            <a:avLst/>
          </a:prstGeom>
        </p:spPr>
        <p:txBody>
          <a:bodyPr wrap="square" anchor="t" anchorCtr="0">
            <a:spAutoFit/>
          </a:bodyPr>
          <a:lstStyle/>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On the contrary, when we are using activation functions like </a:t>
            </a:r>
            <a:r>
              <a:rPr lang="en-US" altLang="zh-CN" sz="1600" dirty="0" err="1">
                <a:solidFill>
                  <a:srgbClr val="5C5C5C"/>
                </a:solidFill>
                <a:latin typeface="微软雅黑" panose="020B0503020204020204" pitchFamily="34" charset="-122"/>
                <a:ea typeface="微软雅黑" panose="020B0503020204020204" pitchFamily="34" charset="-122"/>
              </a:rPr>
              <a:t>ReLU</a:t>
            </a:r>
            <a:r>
              <a:rPr lang="en-US" altLang="zh-CN" sz="1600" dirty="0">
                <a:solidFill>
                  <a:srgbClr val="5C5C5C"/>
                </a:solidFill>
                <a:latin typeface="微软雅黑" panose="020B0503020204020204" pitchFamily="34" charset="-122"/>
                <a:ea typeface="微软雅黑" panose="020B0503020204020204" pitchFamily="34" charset="-122"/>
              </a:rPr>
              <a:t> or we don’t initialize the weights appropriately (too large). Repeated multiplication may lead to Gradient Explosion.</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7170" name="Picture 2" descr="Output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3575" y="1906954"/>
            <a:ext cx="5453887" cy="34765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829251" y="3500937"/>
            <a:ext cx="5544324" cy="1000265"/>
          </a:xfrm>
          <a:prstGeom prst="rect">
            <a:avLst/>
          </a:prstGeom>
        </p:spPr>
      </p:pic>
      <p:pic>
        <p:nvPicPr>
          <p:cNvPr id="4" name="Graphic 3" descr="Fireworks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9027" y="1648587"/>
            <a:ext cx="1376010" cy="1376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Activation Function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2" name="Rectangle 96"/>
              <p:cNvSpPr/>
              <p:nvPr/>
            </p:nvSpPr>
            <p:spPr>
              <a:xfrm>
                <a:off x="684968" y="1343670"/>
                <a:ext cx="3796133" cy="4779514"/>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Using </a:t>
                </a:r>
                <a:r>
                  <a:rPr lang="en-US" altLang="zh-CN" b="1" dirty="0" err="1">
                    <a:solidFill>
                      <a:srgbClr val="0339A6"/>
                    </a:solidFill>
                    <a:latin typeface="微软雅黑" panose="020B0503020204020204" pitchFamily="34" charset="-122"/>
                    <a:ea typeface="微软雅黑" panose="020B0503020204020204" pitchFamily="34" charset="-122"/>
                  </a:rPr>
                  <a:t>ReLU</a:t>
                </a:r>
                <a:r>
                  <a:rPr lang="en-US" altLang="zh-CN" b="1" dirty="0">
                    <a:solidFill>
                      <a:srgbClr val="0339A6"/>
                    </a:solidFill>
                    <a:latin typeface="微软雅黑" panose="020B0503020204020204" pitchFamily="34" charset="-122"/>
                    <a:ea typeface="微软雅黑" panose="020B0503020204020204" pitchFamily="34" charset="-122"/>
                  </a:rPr>
                  <a:t> and its variants</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ReLU</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𝑓</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m:t>
                      </m:r>
                      <m:r>
                        <m:rPr>
                          <m:sty m:val="p"/>
                        </m:rPr>
                        <a:rPr lang="en-US" altLang="zh-CN" sz="1600" b="0" i="0" smtClean="0">
                          <a:solidFill>
                            <a:srgbClr val="5C5C5C"/>
                          </a:solidFill>
                          <a:latin typeface="Cambria Math" panose="02040503050406030204" pitchFamily="18" charset="0"/>
                          <a:ea typeface="微软雅黑" panose="020B0503020204020204" pitchFamily="34" charset="-122"/>
                        </a:rPr>
                        <m:t>max</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0</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Leaky </a:t>
                </a:r>
                <a:r>
                  <a:rPr lang="en-US" altLang="zh-CN" sz="1600" dirty="0" err="1">
                    <a:solidFill>
                      <a:srgbClr val="5C5C5C"/>
                    </a:solidFill>
                    <a:latin typeface="微软雅黑" panose="020B0503020204020204" pitchFamily="34" charset="-122"/>
                    <a:ea typeface="微软雅黑" panose="020B0503020204020204" pitchFamily="34" charset="-122"/>
                  </a:rPr>
                  <a:t>ReLU</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𝑓</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m:t>
                      </m:r>
                      <m:d>
                        <m:dPr>
                          <m:begChr m:val="{"/>
                          <m:endChr m:val=""/>
                          <m:ctrlPr>
                            <a:rPr lang="en-US" altLang="zh-CN" sz="1600" b="0" i="1" smtClean="0">
                              <a:solidFill>
                                <a:srgbClr val="5C5C5C"/>
                              </a:solidFill>
                              <a:latin typeface="Cambria Math" panose="02040503050406030204" pitchFamily="18" charset="0"/>
                              <a:ea typeface="微软雅黑" panose="020B0503020204020204" pitchFamily="34" charset="-122"/>
                            </a:rPr>
                          </m:ctrlPr>
                        </m:dPr>
                        <m:e>
                          <m:eqArr>
                            <m:eqArrPr>
                              <m:ctrlPr>
                                <a:rPr lang="en-US" altLang="zh-CN" sz="1600" b="0" i="1" smtClean="0">
                                  <a:solidFill>
                                    <a:srgbClr val="5C5C5C"/>
                                  </a:solidFill>
                                  <a:latin typeface="Cambria Math" panose="02040503050406030204" pitchFamily="18" charset="0"/>
                                  <a:ea typeface="微软雅黑" panose="020B0503020204020204" pitchFamily="34" charset="-122"/>
                                </a:rPr>
                              </m:ctrlPr>
                            </m:eqArrPr>
                            <m:e>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     </m:t>
                              </m:r>
                              <m:r>
                                <a:rPr lang="en-US" altLang="zh-CN" sz="1600" b="0" i="1" smtClean="0">
                                  <a:solidFill>
                                    <a:srgbClr val="5C5C5C"/>
                                  </a:solidFill>
                                  <a:latin typeface="Cambria Math" panose="02040503050406030204" pitchFamily="18" charset="0"/>
                                  <a:ea typeface="微软雅黑" panose="020B0503020204020204" pitchFamily="34" charset="-122"/>
                                </a:rPr>
                                <m:t>𝑖𝑓</m:t>
                              </m:r>
                              <m:r>
                                <a:rPr lang="en-US" altLang="zh-CN" sz="1600" b="0" i="1" smtClean="0">
                                  <a:solidFill>
                                    <a:srgbClr val="5C5C5C"/>
                                  </a:solidFill>
                                  <a:latin typeface="Cambria Math" panose="02040503050406030204" pitchFamily="18" charset="0"/>
                                  <a:ea typeface="微软雅黑" panose="020B0503020204020204" pitchFamily="34" charset="-122"/>
                                </a:rPr>
                                <m:t> </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&gt;</m:t>
                              </m:r>
                              <m:r>
                                <a:rPr lang="en-US" altLang="zh-CN" sz="1600" b="0" i="1" smtClean="0">
                                  <a:solidFill>
                                    <a:srgbClr val="5C5C5C"/>
                                  </a:solidFill>
                                  <a:latin typeface="Cambria Math" panose="02040503050406030204" pitchFamily="18" charset="0"/>
                                  <a:ea typeface="微软雅黑" panose="020B0503020204020204" pitchFamily="34" charset="-122"/>
                                </a:rPr>
                                <m:t>0</m:t>
                              </m:r>
                            </m:e>
                            <m:e>
                              <m:r>
                                <a:rPr lang="en-US" altLang="zh-CN" sz="1600" b="0" i="1" smtClean="0">
                                  <a:solidFill>
                                    <a:srgbClr val="5C5C5C"/>
                                  </a:solidFill>
                                  <a:latin typeface="Cambria Math" panose="02040503050406030204" pitchFamily="18" charset="0"/>
                                  <a:ea typeface="微软雅黑" panose="020B0503020204020204" pitchFamily="34" charset="-122"/>
                                </a:rPr>
                                <m:t>𝛼</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  </m:t>
                              </m:r>
                              <m:r>
                                <a:rPr lang="en-US" altLang="zh-CN" sz="1600" b="0" i="1" smtClean="0">
                                  <a:solidFill>
                                    <a:srgbClr val="5C5C5C"/>
                                  </a:solidFill>
                                  <a:latin typeface="Cambria Math" panose="02040503050406030204" pitchFamily="18" charset="0"/>
                                  <a:ea typeface="微软雅黑" panose="020B0503020204020204" pitchFamily="34" charset="-122"/>
                                </a:rPr>
                                <m:t>𝑖𝑓</m:t>
                              </m:r>
                              <m:r>
                                <a:rPr lang="en-US" altLang="zh-CN" sz="1600" b="0" i="1" smtClean="0">
                                  <a:solidFill>
                                    <a:srgbClr val="5C5C5C"/>
                                  </a:solidFill>
                                  <a:latin typeface="Cambria Math" panose="02040503050406030204" pitchFamily="18" charset="0"/>
                                  <a:ea typeface="微软雅黑" panose="020B0503020204020204" pitchFamily="34" charset="-122"/>
                                </a:rPr>
                                <m:t> </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0</m:t>
                              </m:r>
                            </m:e>
                          </m:eqArr>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Swish</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𝑓</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𝜎</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 </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𝑥</m:t>
                          </m:r>
                        </m:num>
                        <m:den>
                          <m:r>
                            <a:rPr lang="en-US" altLang="zh-CN" sz="1600" b="0" i="1" smtClean="0">
                              <a:solidFill>
                                <a:srgbClr val="5C5C5C"/>
                              </a:solidFill>
                              <a:latin typeface="Cambria Math" panose="02040503050406030204" pitchFamily="18" charset="0"/>
                              <a:ea typeface="微软雅黑" panose="020B0503020204020204" pitchFamily="34" charset="-122"/>
                            </a:rPr>
                            <m:t>1</m:t>
                          </m:r>
                          <m:r>
                            <a:rPr lang="en-US" altLang="zh-CN" sz="1600" b="0" i="1" smtClean="0">
                              <a:solidFill>
                                <a:srgbClr val="5C5C5C"/>
                              </a:solidFill>
                              <a:latin typeface="Cambria Math" panose="02040503050406030204" pitchFamily="18" charset="0"/>
                              <a:ea typeface="微软雅黑" panose="020B0503020204020204" pitchFamily="34" charset="-122"/>
                            </a:rPr>
                            <m:t>+</m:t>
                          </m:r>
                          <m:sSup>
                            <m:sSupPr>
                              <m:ctrlPr>
                                <a:rPr lang="en-US" altLang="zh-CN" sz="1600" b="0" i="1" smtClean="0">
                                  <a:solidFill>
                                    <a:srgbClr val="5C5C5C"/>
                                  </a:solidFill>
                                  <a:latin typeface="Cambria Math" panose="02040503050406030204" pitchFamily="18" charset="0"/>
                                  <a:ea typeface="微软雅黑" panose="020B0503020204020204" pitchFamily="34" charset="-122"/>
                                </a:rPr>
                              </m:ctrlPr>
                            </m:sSupPr>
                            <m:e>
                              <m:r>
                                <a:rPr lang="en-US" altLang="zh-CN" sz="1600" b="0" i="1" smtClean="0">
                                  <a:solidFill>
                                    <a:srgbClr val="5C5C5C"/>
                                  </a:solidFill>
                                  <a:latin typeface="Cambria Math" panose="02040503050406030204" pitchFamily="18" charset="0"/>
                                  <a:ea typeface="微软雅黑" panose="020B0503020204020204" pitchFamily="34" charset="-122"/>
                                </a:rPr>
                                <m:t>𝑒</m:t>
                              </m:r>
                            </m:e>
                            <m:sup>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𝑥</m:t>
                              </m:r>
                            </m:sup>
                          </m:sSup>
                        </m:den>
                      </m:f>
                    </m:oMath>
                  </m:oMathPara>
                </a14:m>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ELU</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i="1">
                          <a:solidFill>
                            <a:srgbClr val="5C5C5C"/>
                          </a:solidFill>
                          <a:latin typeface="Cambria Math" panose="02040503050406030204" pitchFamily="18" charset="0"/>
                          <a:ea typeface="微软雅黑" panose="020B0503020204020204" pitchFamily="34" charset="-122"/>
                        </a:rPr>
                        <m:t>𝑓</m:t>
                      </m:r>
                      <m:d>
                        <m:dPr>
                          <m:ctrlPr>
                            <a:rPr lang="en-US" altLang="zh-CN" sz="1600" i="1">
                              <a:solidFill>
                                <a:srgbClr val="5C5C5C"/>
                              </a:solidFill>
                              <a:latin typeface="Cambria Math" panose="02040503050406030204" pitchFamily="18" charset="0"/>
                              <a:ea typeface="微软雅黑" panose="020B0503020204020204" pitchFamily="34" charset="-122"/>
                            </a:rPr>
                          </m:ctrlPr>
                        </m:dPr>
                        <m:e>
                          <m:r>
                            <a:rPr lang="en-US" altLang="zh-CN" sz="1600" i="1">
                              <a:solidFill>
                                <a:srgbClr val="5C5C5C"/>
                              </a:solidFill>
                              <a:latin typeface="Cambria Math" panose="02040503050406030204" pitchFamily="18" charset="0"/>
                              <a:ea typeface="微软雅黑" panose="020B0503020204020204" pitchFamily="34" charset="-122"/>
                            </a:rPr>
                            <m:t>𝑥</m:t>
                          </m:r>
                        </m:e>
                      </m:d>
                      <m:r>
                        <a:rPr lang="en-US" altLang="zh-CN" sz="1600" i="1">
                          <a:solidFill>
                            <a:srgbClr val="5C5C5C"/>
                          </a:solidFill>
                          <a:latin typeface="Cambria Math" panose="02040503050406030204" pitchFamily="18" charset="0"/>
                          <a:ea typeface="微软雅黑" panose="020B0503020204020204" pitchFamily="34" charset="-122"/>
                        </a:rPr>
                        <m:t>=</m:t>
                      </m:r>
                      <m:d>
                        <m:dPr>
                          <m:begChr m:val="{"/>
                          <m:endChr m:val=""/>
                          <m:ctrlPr>
                            <a:rPr lang="en-US" altLang="zh-CN" sz="1600" i="1">
                              <a:solidFill>
                                <a:srgbClr val="5C5C5C"/>
                              </a:solidFill>
                              <a:latin typeface="Cambria Math" panose="02040503050406030204" pitchFamily="18" charset="0"/>
                              <a:ea typeface="微软雅黑" panose="020B0503020204020204" pitchFamily="34" charset="-122"/>
                            </a:rPr>
                          </m:ctrlPr>
                        </m:dPr>
                        <m:e>
                          <m:eqArr>
                            <m:eqArrPr>
                              <m:ctrlPr>
                                <a:rPr lang="en-US" altLang="zh-CN" sz="1600" i="1">
                                  <a:solidFill>
                                    <a:srgbClr val="5C5C5C"/>
                                  </a:solidFill>
                                  <a:latin typeface="Cambria Math" panose="02040503050406030204" pitchFamily="18" charset="0"/>
                                  <a:ea typeface="微软雅黑" panose="020B0503020204020204" pitchFamily="34" charset="-122"/>
                                </a:rPr>
                              </m:ctrlPr>
                            </m:eqArrPr>
                            <m:e>
                              <m:r>
                                <a:rPr lang="en-US" altLang="zh-CN" sz="1600" i="1">
                                  <a:solidFill>
                                    <a:srgbClr val="5C5C5C"/>
                                  </a:solidFill>
                                  <a:latin typeface="Cambria Math" panose="02040503050406030204" pitchFamily="18" charset="0"/>
                                  <a:ea typeface="微软雅黑" panose="020B0503020204020204" pitchFamily="34" charset="-122"/>
                                </a:rPr>
                                <m:t>𝑥</m:t>
                              </m:r>
                              <m:r>
                                <a:rPr lang="en-US" altLang="zh-CN" sz="1600" i="1">
                                  <a:solidFill>
                                    <a:srgbClr val="5C5C5C"/>
                                  </a:solidFill>
                                  <a:latin typeface="Cambria Math" panose="02040503050406030204" pitchFamily="18" charset="0"/>
                                  <a:ea typeface="微软雅黑" panose="020B0503020204020204" pitchFamily="34" charset="-122"/>
                                </a:rPr>
                                <m:t>,                   </m:t>
                              </m:r>
                              <m:r>
                                <a:rPr lang="en-US" altLang="zh-CN" sz="1600" i="1">
                                  <a:solidFill>
                                    <a:srgbClr val="5C5C5C"/>
                                  </a:solidFill>
                                  <a:latin typeface="Cambria Math" panose="02040503050406030204" pitchFamily="18" charset="0"/>
                                  <a:ea typeface="微软雅黑" panose="020B0503020204020204" pitchFamily="34" charset="-122"/>
                                </a:rPr>
                                <m:t>𝑖𝑓</m:t>
                              </m:r>
                              <m:r>
                                <a:rPr lang="en-US" altLang="zh-CN" sz="1600" i="1">
                                  <a:solidFill>
                                    <a:srgbClr val="5C5C5C"/>
                                  </a:solidFill>
                                  <a:latin typeface="Cambria Math" panose="02040503050406030204" pitchFamily="18" charset="0"/>
                                  <a:ea typeface="微软雅黑" panose="020B0503020204020204" pitchFamily="34" charset="-122"/>
                                </a:rPr>
                                <m:t> </m:t>
                              </m:r>
                              <m:r>
                                <a:rPr lang="en-US" altLang="zh-CN" sz="1600" i="1">
                                  <a:solidFill>
                                    <a:srgbClr val="5C5C5C"/>
                                  </a:solidFill>
                                  <a:latin typeface="Cambria Math" panose="02040503050406030204" pitchFamily="18" charset="0"/>
                                  <a:ea typeface="微软雅黑" panose="020B0503020204020204" pitchFamily="34" charset="-122"/>
                                </a:rPr>
                                <m:t>𝑥</m:t>
                              </m:r>
                              <m:r>
                                <a:rPr lang="en-US" altLang="zh-CN" sz="1600" i="1">
                                  <a:solidFill>
                                    <a:srgbClr val="5C5C5C"/>
                                  </a:solidFill>
                                  <a:latin typeface="Cambria Math" panose="02040503050406030204" pitchFamily="18" charset="0"/>
                                  <a:ea typeface="微软雅黑" panose="020B0503020204020204" pitchFamily="34" charset="-122"/>
                                </a:rPr>
                                <m:t>&gt;</m:t>
                              </m:r>
                              <m:r>
                                <a:rPr lang="en-US" altLang="zh-CN" sz="1600" i="1">
                                  <a:solidFill>
                                    <a:srgbClr val="5C5C5C"/>
                                  </a:solidFill>
                                  <a:latin typeface="Cambria Math" panose="02040503050406030204" pitchFamily="18" charset="0"/>
                                  <a:ea typeface="微软雅黑" panose="020B0503020204020204" pitchFamily="34" charset="-122"/>
                                </a:rPr>
                                <m:t>0</m:t>
                              </m:r>
                            </m:e>
                            <m:e>
                              <m:r>
                                <a:rPr lang="en-US" altLang="zh-CN" sz="1600" i="1">
                                  <a:solidFill>
                                    <a:srgbClr val="5C5C5C"/>
                                  </a:solidFill>
                                  <a:latin typeface="Cambria Math" panose="02040503050406030204" pitchFamily="18" charset="0"/>
                                  <a:ea typeface="微软雅黑" panose="020B0503020204020204" pitchFamily="34" charset="-122"/>
                                </a:rPr>
                                <m:t>𝛼</m:t>
                              </m:r>
                              <m:r>
                                <a:rPr lang="en-US" altLang="zh-CN" sz="1600" b="0" i="1" smtClean="0">
                                  <a:solidFill>
                                    <a:srgbClr val="5C5C5C"/>
                                  </a:solidFill>
                                  <a:latin typeface="Cambria Math" panose="02040503050406030204" pitchFamily="18" charset="0"/>
                                  <a:ea typeface="微软雅黑" panose="020B0503020204020204" pitchFamily="34" charset="-122"/>
                                </a:rPr>
                                <m:t>(</m:t>
                              </m:r>
                              <m:sSup>
                                <m:sSupPr>
                                  <m:ctrlPr>
                                    <a:rPr lang="en-US" altLang="zh-CN" sz="1600" b="0" i="1" smtClean="0">
                                      <a:solidFill>
                                        <a:srgbClr val="5C5C5C"/>
                                      </a:solidFill>
                                      <a:latin typeface="Cambria Math" panose="02040503050406030204" pitchFamily="18" charset="0"/>
                                      <a:ea typeface="微软雅黑" panose="020B0503020204020204" pitchFamily="34" charset="-122"/>
                                    </a:rPr>
                                  </m:ctrlPr>
                                </m:sSupPr>
                                <m:e>
                                  <m:r>
                                    <a:rPr lang="en-US" altLang="zh-CN" sz="1600" b="0" i="1" smtClean="0">
                                      <a:solidFill>
                                        <a:srgbClr val="5C5C5C"/>
                                      </a:solidFill>
                                      <a:latin typeface="Cambria Math" panose="02040503050406030204" pitchFamily="18" charset="0"/>
                                      <a:ea typeface="微软雅黑" panose="020B0503020204020204" pitchFamily="34" charset="-122"/>
                                    </a:rPr>
                                    <m:t>𝑒</m:t>
                                  </m:r>
                                </m:e>
                                <m:sup>
                                  <m:r>
                                    <a:rPr lang="en-US" altLang="zh-CN" sz="1600" b="0" i="1" smtClean="0">
                                      <a:solidFill>
                                        <a:srgbClr val="5C5C5C"/>
                                      </a:solidFill>
                                      <a:latin typeface="Cambria Math" panose="02040503050406030204" pitchFamily="18" charset="0"/>
                                      <a:ea typeface="微软雅黑" panose="020B0503020204020204" pitchFamily="34" charset="-122"/>
                                    </a:rPr>
                                    <m:t>𝑥</m:t>
                                  </m:r>
                                </m:sup>
                              </m:sSup>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  </m:t>
                              </m:r>
                              <m:r>
                                <a:rPr lang="en-US" altLang="zh-CN" sz="1600" i="1">
                                  <a:solidFill>
                                    <a:srgbClr val="5C5C5C"/>
                                  </a:solidFill>
                                  <a:latin typeface="Cambria Math" panose="02040503050406030204" pitchFamily="18" charset="0"/>
                                  <a:ea typeface="微软雅黑" panose="020B0503020204020204" pitchFamily="34" charset="-122"/>
                                </a:rPr>
                                <m:t>𝑖𝑓</m:t>
                              </m:r>
                              <m:r>
                                <a:rPr lang="en-US" altLang="zh-CN" sz="1600" i="1">
                                  <a:solidFill>
                                    <a:srgbClr val="5C5C5C"/>
                                  </a:solidFill>
                                  <a:latin typeface="Cambria Math" panose="02040503050406030204" pitchFamily="18" charset="0"/>
                                  <a:ea typeface="微软雅黑" panose="020B0503020204020204" pitchFamily="34" charset="-122"/>
                                </a:rPr>
                                <m:t> </m:t>
                              </m:r>
                              <m:r>
                                <a:rPr lang="en-US" altLang="zh-CN" sz="1600" i="1">
                                  <a:solidFill>
                                    <a:srgbClr val="5C5C5C"/>
                                  </a:solidFill>
                                  <a:latin typeface="Cambria Math" panose="02040503050406030204" pitchFamily="18" charset="0"/>
                                  <a:ea typeface="微软雅黑" panose="020B0503020204020204" pitchFamily="34" charset="-122"/>
                                </a:rPr>
                                <m:t>𝑥</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0</m:t>
                              </m:r>
                            </m:e>
                          </m:eqArr>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2" name="Rectangle 96"/>
              <p:cNvSpPr>
                <a:spLocks noRot="1" noChangeAspect="1" noMove="1" noResize="1" noEditPoints="1" noAdjustHandles="1" noChangeArrowheads="1" noChangeShapeType="1" noTextEdit="1"/>
              </p:cNvSpPr>
              <p:nvPr/>
            </p:nvSpPr>
            <p:spPr>
              <a:xfrm>
                <a:off x="684968" y="1343670"/>
                <a:ext cx="3796133" cy="4779514"/>
              </a:xfrm>
              <a:prstGeom prst="rect">
                <a:avLst/>
              </a:prstGeom>
              <a:blipFill rotWithShape="1">
                <a:blip r:embed="rId1"/>
                <a:stretch>
                  <a:fillRect l="-12" r="14" b="11"/>
                </a:stretch>
              </a:blipFill>
            </p:spPr>
            <p:txBody>
              <a:bodyPr/>
              <a:lstStyle/>
              <a:p>
                <a:r>
                  <a:rPr lang="zh-CN" altLang="en-US">
                    <a:noFill/>
                  </a:rPr>
                  <a:t> </a:t>
                </a:r>
              </a:p>
            </p:txBody>
          </p:sp>
        </mc:Fallback>
      </mc:AlternateContent>
      <p:pic>
        <p:nvPicPr>
          <p:cNvPr id="4100" name="Picture 4" descr="Output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046" y="1195177"/>
            <a:ext cx="5650523" cy="3752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51754" y="5025685"/>
            <a:ext cx="6986954"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5C5C5C"/>
                </a:solidFill>
                <a:latin typeface="微软雅黑" panose="020B0503020204020204" pitchFamily="34" charset="-122"/>
                <a:ea typeface="微软雅黑" panose="020B0503020204020204" pitchFamily="34" charset="-122"/>
              </a:rPr>
              <a:t>Compared to sigmoid, </a:t>
            </a:r>
            <a:r>
              <a:rPr lang="en-US" altLang="zh-CN" dirty="0" err="1">
                <a:solidFill>
                  <a:srgbClr val="5C5C5C"/>
                </a:solidFill>
                <a:latin typeface="微软雅黑" panose="020B0503020204020204" pitchFamily="34" charset="-122"/>
                <a:ea typeface="微软雅黑" panose="020B0503020204020204" pitchFamily="34" charset="-122"/>
              </a:rPr>
              <a:t>ReLU</a:t>
            </a:r>
            <a:r>
              <a:rPr lang="en-US" altLang="zh-CN" dirty="0">
                <a:solidFill>
                  <a:srgbClr val="5C5C5C"/>
                </a:solidFill>
                <a:latin typeface="微软雅黑" panose="020B0503020204020204" pitchFamily="34" charset="-122"/>
                <a:ea typeface="微软雅黑" panose="020B0503020204020204" pitchFamily="34" charset="-122"/>
              </a:rPr>
              <a:t> avoids the large zero-derivative region</a:t>
            </a:r>
            <a:endParaRPr lang="en-US" altLang="zh-CN"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rgbClr val="5C5C5C"/>
                </a:solidFill>
                <a:latin typeface="微软雅黑" panose="020B0503020204020204" pitchFamily="34" charset="-122"/>
                <a:ea typeface="微软雅黑" panose="020B0503020204020204" pitchFamily="34" charset="-122"/>
              </a:rPr>
              <a:t>Compared to original </a:t>
            </a:r>
            <a:r>
              <a:rPr lang="en-US" altLang="zh-CN" dirty="0" err="1">
                <a:solidFill>
                  <a:srgbClr val="5C5C5C"/>
                </a:solidFill>
                <a:latin typeface="微软雅黑" panose="020B0503020204020204" pitchFamily="34" charset="-122"/>
                <a:ea typeface="微软雅黑" panose="020B0503020204020204" pitchFamily="34" charset="-122"/>
              </a:rPr>
              <a:t>ReLU</a:t>
            </a:r>
            <a:r>
              <a:rPr lang="en-US" altLang="zh-CN" dirty="0">
                <a:solidFill>
                  <a:srgbClr val="5C5C5C"/>
                </a:solidFill>
                <a:latin typeface="微软雅黑" panose="020B0503020204020204" pitchFamily="34" charset="-122"/>
                <a:ea typeface="微软雅黑" panose="020B0503020204020204" pitchFamily="34" charset="-122"/>
              </a:rPr>
              <a:t>,</a:t>
            </a:r>
            <a:r>
              <a:rPr lang="zh-CN" altLang="en-US" dirty="0">
                <a:solidFill>
                  <a:srgbClr val="5C5C5C"/>
                </a:solidFill>
                <a:latin typeface="微软雅黑" panose="020B0503020204020204" pitchFamily="34" charset="-122"/>
                <a:ea typeface="微软雅黑" panose="020B0503020204020204" pitchFamily="34" charset="-122"/>
              </a:rPr>
              <a:t> </a:t>
            </a:r>
            <a:r>
              <a:rPr lang="en-US" altLang="zh-CN" dirty="0">
                <a:solidFill>
                  <a:srgbClr val="5C5C5C"/>
                </a:solidFill>
                <a:latin typeface="微软雅黑" panose="020B0503020204020204" pitchFamily="34" charset="-122"/>
                <a:ea typeface="微软雅黑" panose="020B0503020204020204" pitchFamily="34" charset="-122"/>
              </a:rPr>
              <a:t>improved versions avoid zero derivatives for negative activations (Dead Neuron Problem)</a:t>
            </a:r>
            <a:endParaRPr lang="zh-CN" altLang="en-US"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7" y="586778"/>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Normalization and Gradient Clip</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2" name="Rectangle 96"/>
              <p:cNvSpPr/>
              <p:nvPr/>
            </p:nvSpPr>
            <p:spPr>
              <a:xfrm>
                <a:off x="684968" y="1585947"/>
                <a:ext cx="5536078" cy="4893647"/>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Normalization</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5C5C5C"/>
                              </a:solidFill>
                              <a:latin typeface="Cambria Math" panose="02040503050406030204" pitchFamily="18" charset="0"/>
                              <a:ea typeface="微软雅黑" panose="020B0503020204020204" pitchFamily="34" charset="-122"/>
                            </a:rPr>
                          </m:ctrlPr>
                        </m:sSubPr>
                        <m:e>
                          <m:r>
                            <a:rPr lang="en-US" altLang="zh-CN" sz="1600" b="1" i="0" smtClean="0">
                              <a:solidFill>
                                <a:srgbClr val="5C5C5C"/>
                              </a:solidFill>
                              <a:latin typeface="Cambria Math" panose="02040503050406030204" pitchFamily="18" charset="0"/>
                              <a:ea typeface="微软雅黑" panose="020B0503020204020204" pitchFamily="34" charset="-122"/>
                            </a:rPr>
                            <m:t>𝐚</m:t>
                          </m:r>
                        </m:e>
                        <m:sub>
                          <m:r>
                            <a:rPr lang="en-US" altLang="zh-CN" sz="1600" b="1" i="0" smtClean="0">
                              <a:solidFill>
                                <a:srgbClr val="5C5C5C"/>
                              </a:solidFill>
                              <a:latin typeface="Cambria Math" panose="02040503050406030204" pitchFamily="18" charset="0"/>
                              <a:ea typeface="微软雅黑" panose="020B0503020204020204" pitchFamily="34" charset="-122"/>
                            </a:rPr>
                            <m:t>𝐧𝐨𝐫𝐦𝐚𝐥𝐢𝐳𝐞𝐝</m:t>
                          </m:r>
                        </m:sub>
                      </m:sSub>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
                            <a:rPr lang="en-US" altLang="zh-CN" sz="1600" b="1" i="0">
                              <a:solidFill>
                                <a:srgbClr val="5C5C5C"/>
                              </a:solidFill>
                              <a:latin typeface="Cambria Math" panose="02040503050406030204" pitchFamily="18" charset="0"/>
                              <a:ea typeface="微软雅黑" panose="020B0503020204020204" pitchFamily="34" charset="-122"/>
                            </a:rPr>
                            <m:t>𝐚</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𝜇</m:t>
                          </m:r>
                        </m:num>
                        <m:den>
                          <m:r>
                            <a:rPr lang="en-US" altLang="zh-CN" sz="1600" b="0" i="1" smtClean="0">
                              <a:solidFill>
                                <a:srgbClr val="5C5C5C"/>
                              </a:solidFill>
                              <a:latin typeface="Cambria Math" panose="02040503050406030204" pitchFamily="18" charset="0"/>
                              <a:ea typeface="微软雅黑" panose="020B0503020204020204" pitchFamily="34" charset="-122"/>
                            </a:rPr>
                            <m:t>𝜎</m:t>
                          </m:r>
                        </m:den>
                      </m:f>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𝜇</m:t>
                      </m:r>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1</m:t>
                          </m:r>
                        </m:num>
                        <m:den>
                          <m:r>
                            <a:rPr lang="en-US" altLang="zh-CN" sz="1600" b="0" i="1" smtClean="0">
                              <a:solidFill>
                                <a:srgbClr val="5C5C5C"/>
                              </a:solidFill>
                              <a:latin typeface="Cambria Math" panose="02040503050406030204" pitchFamily="18" charset="0"/>
                              <a:ea typeface="微软雅黑" panose="020B0503020204020204" pitchFamily="34" charset="-122"/>
                            </a:rPr>
                            <m:t>𝑁</m:t>
                          </m:r>
                        </m:den>
                      </m:f>
                      <m:nary>
                        <m:naryPr>
                          <m:chr m:val="∑"/>
                          <m:ctrlPr>
                            <a:rPr lang="en-US" altLang="zh-CN" sz="1600" b="0" i="1" smtClean="0">
                              <a:solidFill>
                                <a:srgbClr val="5C5C5C"/>
                              </a:solidFill>
                              <a:latin typeface="Cambria Math" panose="02040503050406030204" pitchFamily="18" charset="0"/>
                              <a:ea typeface="微软雅黑" panose="020B0503020204020204" pitchFamily="34" charset="-122"/>
                            </a:rPr>
                          </m:ctrlPr>
                        </m:naryPr>
                        <m:sub>
                          <m:r>
                            <m:rPr>
                              <m:brk m:alnAt="23"/>
                            </m:rPr>
                            <a:rPr lang="en-US" altLang="zh-CN" sz="1600" b="0" i="1" smtClean="0">
                              <a:solidFill>
                                <a:srgbClr val="5C5C5C"/>
                              </a:solidFill>
                              <a:latin typeface="Cambria Math" panose="02040503050406030204" pitchFamily="18" charset="0"/>
                              <a:ea typeface="微软雅黑" panose="020B0503020204020204" pitchFamily="34" charset="-122"/>
                            </a:rPr>
                            <m:t>𝑖</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up>
                          <m:r>
                            <a:rPr lang="en-US" altLang="zh-CN" sz="1600" b="0" i="1" smtClean="0">
                              <a:solidFill>
                                <a:srgbClr val="5C5C5C"/>
                              </a:solidFill>
                              <a:latin typeface="Cambria Math" panose="02040503050406030204" pitchFamily="18" charset="0"/>
                              <a:ea typeface="微软雅黑" panose="020B0503020204020204" pitchFamily="34" charset="-122"/>
                            </a:rPr>
                            <m:t>𝑛</m:t>
                          </m:r>
                        </m:sup>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𝑎</m:t>
                              </m:r>
                            </m:e>
                            <m:sub>
                              <m:r>
                                <a:rPr lang="en-US" altLang="zh-CN" sz="1600" b="0" i="1" smtClean="0">
                                  <a:solidFill>
                                    <a:srgbClr val="5C5C5C"/>
                                  </a:solidFill>
                                  <a:latin typeface="Cambria Math" panose="02040503050406030204" pitchFamily="18" charset="0"/>
                                  <a:ea typeface="微软雅黑" panose="020B0503020204020204" pitchFamily="34" charset="-122"/>
                                </a:rPr>
                                <m:t>𝑖</m:t>
                              </m:r>
                            </m:sub>
                          </m:sSub>
                        </m:e>
                      </m:nary>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𝜎</m:t>
                      </m:r>
                      <m:r>
                        <a:rPr lang="en-US" altLang="zh-CN" sz="1600" b="0" i="1" smtClean="0">
                          <a:solidFill>
                            <a:srgbClr val="5C5C5C"/>
                          </a:solidFill>
                          <a:latin typeface="Cambria Math" panose="02040503050406030204" pitchFamily="18" charset="0"/>
                          <a:ea typeface="微软雅黑" panose="020B0503020204020204" pitchFamily="34" charset="-122"/>
                        </a:rPr>
                        <m:t>=</m:t>
                      </m:r>
                      <m:rad>
                        <m:radPr>
                          <m:degHide m:val="on"/>
                          <m:ctrlPr>
                            <a:rPr lang="en-US" altLang="zh-CN" sz="1600" b="0" i="1" smtClean="0">
                              <a:solidFill>
                                <a:srgbClr val="5C5C5C"/>
                              </a:solidFill>
                              <a:latin typeface="Cambria Math" panose="02040503050406030204" pitchFamily="18" charset="0"/>
                              <a:ea typeface="微软雅黑" panose="020B0503020204020204" pitchFamily="34" charset="-122"/>
                            </a:rPr>
                          </m:ctrlPr>
                        </m:radPr>
                        <m:deg/>
                        <m:e>
                          <m:f>
                            <m:fPr>
                              <m:ctrlPr>
                                <a:rPr lang="en-US" altLang="zh-CN" sz="1600" i="1">
                                  <a:solidFill>
                                    <a:srgbClr val="5C5C5C"/>
                                  </a:solidFill>
                                  <a:latin typeface="Cambria Math" panose="02040503050406030204" pitchFamily="18" charset="0"/>
                                  <a:ea typeface="微软雅黑" panose="020B0503020204020204" pitchFamily="34" charset="-122"/>
                                </a:rPr>
                              </m:ctrlPr>
                            </m:fPr>
                            <m:num>
                              <m:r>
                                <a:rPr lang="en-US" altLang="zh-CN" sz="1600" i="1">
                                  <a:solidFill>
                                    <a:srgbClr val="5C5C5C"/>
                                  </a:solidFill>
                                  <a:latin typeface="Cambria Math" panose="02040503050406030204" pitchFamily="18" charset="0"/>
                                  <a:ea typeface="微软雅黑" panose="020B0503020204020204" pitchFamily="34" charset="-122"/>
                                </a:rPr>
                                <m:t>1</m:t>
                              </m:r>
                            </m:num>
                            <m:den>
                              <m:r>
                                <a:rPr lang="en-US" altLang="zh-CN" sz="1600" i="1">
                                  <a:solidFill>
                                    <a:srgbClr val="5C5C5C"/>
                                  </a:solidFill>
                                  <a:latin typeface="Cambria Math" panose="02040503050406030204" pitchFamily="18" charset="0"/>
                                  <a:ea typeface="微软雅黑" panose="020B0503020204020204" pitchFamily="34" charset="-122"/>
                                </a:rPr>
                                <m:t>𝑁</m:t>
                              </m:r>
                            </m:den>
                          </m:f>
                          <m:nary>
                            <m:naryPr>
                              <m:chr m:val="∑"/>
                              <m:ctrlPr>
                                <a:rPr lang="en-US" altLang="zh-CN" sz="1600" i="1">
                                  <a:solidFill>
                                    <a:srgbClr val="5C5C5C"/>
                                  </a:solidFill>
                                  <a:latin typeface="Cambria Math" panose="02040503050406030204" pitchFamily="18" charset="0"/>
                                  <a:ea typeface="微软雅黑" panose="020B0503020204020204" pitchFamily="34" charset="-122"/>
                                </a:rPr>
                              </m:ctrlPr>
                            </m:naryPr>
                            <m:sub>
                              <m:r>
                                <m:rPr>
                                  <m:brk m:alnAt="23"/>
                                </m:rPr>
                                <a:rPr lang="en-US" altLang="zh-CN" sz="1600" i="1">
                                  <a:solidFill>
                                    <a:srgbClr val="5C5C5C"/>
                                  </a:solidFill>
                                  <a:latin typeface="Cambria Math" panose="02040503050406030204" pitchFamily="18" charset="0"/>
                                  <a:ea typeface="微软雅黑" panose="020B0503020204020204" pitchFamily="34" charset="-122"/>
                                </a:rPr>
                                <m:t>𝑖</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1</m:t>
                              </m:r>
                            </m:sub>
                            <m:sup>
                              <m:r>
                                <a:rPr lang="en-US" altLang="zh-CN" sz="1600" i="1">
                                  <a:solidFill>
                                    <a:srgbClr val="5C5C5C"/>
                                  </a:solidFill>
                                  <a:latin typeface="Cambria Math" panose="02040503050406030204" pitchFamily="18" charset="0"/>
                                  <a:ea typeface="微软雅黑" panose="020B0503020204020204" pitchFamily="34" charset="-122"/>
                                </a:rPr>
                                <m:t>𝑛</m:t>
                              </m:r>
                            </m:sup>
                            <m:e>
                              <m:sSup>
                                <m:sSupPr>
                                  <m:ctrlPr>
                                    <a:rPr lang="en-US" altLang="zh-CN" sz="1600" b="0" i="1" smtClean="0">
                                      <a:solidFill>
                                        <a:srgbClr val="5C5C5C"/>
                                      </a:solidFill>
                                      <a:latin typeface="Cambria Math" panose="02040503050406030204" pitchFamily="18" charset="0"/>
                                      <a:ea typeface="微软雅黑" panose="020B0503020204020204" pitchFamily="34" charset="-122"/>
                                    </a:rPr>
                                  </m:ctrlPr>
                                </m:sSupPr>
                                <m:e>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𝑎</m:t>
                                          </m:r>
                                        </m:e>
                                        <m:sub>
                                          <m:r>
                                            <a:rPr lang="en-US" altLang="zh-CN" sz="1600" i="1">
                                              <a:solidFill>
                                                <a:srgbClr val="5C5C5C"/>
                                              </a:solidFill>
                                              <a:latin typeface="Cambria Math" panose="02040503050406030204" pitchFamily="18" charset="0"/>
                                              <a:ea typeface="微软雅黑" panose="020B0503020204020204" pitchFamily="34" charset="-122"/>
                                            </a:rPr>
                                            <m:t>𝑖</m:t>
                                          </m:r>
                                        </m:sub>
                                      </m:sSub>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𝜇</m:t>
                                      </m:r>
                                    </m:e>
                                  </m:d>
                                </m:e>
                                <m:sup>
                                  <m:r>
                                    <a:rPr lang="en-US" altLang="zh-CN" sz="1600" b="0" i="1" smtClean="0">
                                      <a:solidFill>
                                        <a:srgbClr val="5C5C5C"/>
                                      </a:solidFill>
                                      <a:latin typeface="Cambria Math" panose="02040503050406030204" pitchFamily="18" charset="0"/>
                                      <a:ea typeface="微软雅黑" panose="020B0503020204020204" pitchFamily="34" charset="-122"/>
                                    </a:rPr>
                                    <m:t>2</m:t>
                                  </m:r>
                                </m:sup>
                              </m:sSup>
                            </m:e>
                          </m:nary>
                        </m:e>
                      </m:rad>
                    </m:oMath>
                  </m:oMathPara>
                </a14:m>
                <a:endParaRPr lang="en-US" altLang="zh-CN" sz="1600" b="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Normalization reasonably constrains the range of activations, alleviating the gradient vanishment.</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i="1" dirty="0">
                    <a:solidFill>
                      <a:srgbClr val="C00000"/>
                    </a:solidFill>
                    <a:latin typeface="微软雅黑" panose="020B0503020204020204" pitchFamily="34" charset="-122"/>
                    <a:ea typeface="微软雅黑" panose="020B0503020204020204" pitchFamily="34" charset="-122"/>
                  </a:rPr>
                  <a:t>We will discuss the details about different kinds of normalization later.</a:t>
                </a:r>
                <a:endParaRPr lang="en-US" altLang="zh-CN" sz="1600" i="1" dirty="0">
                  <a:solidFill>
                    <a:srgbClr val="C00000"/>
                  </a:solidFill>
                  <a:latin typeface="微软雅黑" panose="020B0503020204020204" pitchFamily="34" charset="-122"/>
                  <a:ea typeface="微软雅黑" panose="020B0503020204020204" pitchFamily="34" charset="-122"/>
                </a:endParaRPr>
              </a:p>
            </p:txBody>
          </p:sp>
        </mc:Choice>
        <mc:Fallback>
          <p:sp>
            <p:nvSpPr>
              <p:cNvPr id="2" name="Rectangle 96"/>
              <p:cNvSpPr>
                <a:spLocks noRot="1" noChangeAspect="1" noMove="1" noResize="1" noEditPoints="1" noAdjustHandles="1" noChangeArrowheads="1" noChangeShapeType="1" noTextEdit="1"/>
              </p:cNvSpPr>
              <p:nvPr/>
            </p:nvSpPr>
            <p:spPr>
              <a:xfrm>
                <a:off x="684968" y="1585947"/>
                <a:ext cx="5536078" cy="4893647"/>
              </a:xfrm>
              <a:prstGeom prst="rect">
                <a:avLst/>
              </a:prstGeom>
              <a:blipFill rotWithShape="1">
                <a:blip r:embed="rId1"/>
                <a:stretch>
                  <a:fillRect l="-8" t="-7" r="1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96"/>
              <p:cNvSpPr/>
              <p:nvPr/>
            </p:nvSpPr>
            <p:spPr>
              <a:xfrm>
                <a:off x="6421460" y="1679732"/>
                <a:ext cx="5536078" cy="4446795"/>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Gradient Clip</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200000"/>
                  </a:lnSpc>
                </a:pPr>
                <a:r>
                  <a:rPr lang="en-US" altLang="zh-CN" sz="1600" dirty="0">
                    <a:solidFill>
                      <a:srgbClr val="5C5C5C"/>
                    </a:solidFill>
                    <a:latin typeface="微软雅黑" panose="020B0503020204020204" pitchFamily="34" charset="-122"/>
                    <a:ea typeface="微软雅黑" panose="020B0503020204020204" pitchFamily="34" charset="-122"/>
                  </a:rPr>
                  <a:t>Clipping by norm:</a:t>
                </a:r>
                <a:endParaRPr lang="en-US" altLang="zh-CN" sz="1600" dirty="0">
                  <a:solidFill>
                    <a:srgbClr val="0339A6"/>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5C5C5C"/>
                              </a:solidFill>
                              <a:latin typeface="Cambria Math" panose="02040503050406030204" pitchFamily="18" charset="0"/>
                              <a:ea typeface="微软雅黑" panose="020B0503020204020204" pitchFamily="34" charset="-122"/>
                            </a:rPr>
                          </m:ctrlPr>
                        </m:sSubPr>
                        <m:e>
                          <m:r>
                            <a:rPr lang="en-US" altLang="zh-CN" sz="1600" b="1" i="0" smtClean="0">
                              <a:solidFill>
                                <a:srgbClr val="5C5C5C"/>
                              </a:solidFill>
                              <a:latin typeface="Cambria Math" panose="02040503050406030204" pitchFamily="18" charset="0"/>
                              <a:ea typeface="微软雅黑" panose="020B0503020204020204" pitchFamily="34" charset="-122"/>
                            </a:rPr>
                            <m:t>𝐠</m:t>
                          </m:r>
                        </m:e>
                        <m:sub>
                          <m:r>
                            <a:rPr lang="en-US" altLang="zh-CN" sz="1600" b="1" i="0" smtClean="0">
                              <a:solidFill>
                                <a:srgbClr val="5C5C5C"/>
                              </a:solidFill>
                              <a:latin typeface="Cambria Math" panose="02040503050406030204" pitchFamily="18" charset="0"/>
                              <a:ea typeface="微软雅黑" panose="020B0503020204020204" pitchFamily="34" charset="-122"/>
                            </a:rPr>
                            <m:t>𝐜𝐥𝐢𝐩𝐩𝐞𝐝</m:t>
                          </m:r>
                        </m:sub>
                      </m:sSub>
                      <m:r>
                        <a:rPr lang="en-US" altLang="zh-CN" sz="1600" b="1" i="0" smtClean="0">
                          <a:solidFill>
                            <a:srgbClr val="5C5C5C"/>
                          </a:solidFill>
                          <a:latin typeface="Cambria Math" panose="02040503050406030204" pitchFamily="18" charset="0"/>
                          <a:ea typeface="微软雅黑" panose="020B0503020204020204" pitchFamily="34" charset="-122"/>
                        </a:rPr>
                        <m:t>=</m:t>
                      </m:r>
                      <m:f>
                        <m:fPr>
                          <m:ctrlPr>
                            <a:rPr lang="en-US" altLang="zh-CN" sz="1600" b="1" i="1" smtClean="0">
                              <a:solidFill>
                                <a:srgbClr val="5C5C5C"/>
                              </a:solidFill>
                              <a:latin typeface="Cambria Math" panose="02040503050406030204" pitchFamily="18" charset="0"/>
                              <a:ea typeface="微软雅黑" panose="020B0503020204020204" pitchFamily="34" charset="-122"/>
                            </a:rPr>
                          </m:ctrlPr>
                        </m:fPr>
                        <m:num>
                          <m:r>
                            <a:rPr lang="en-US" altLang="zh-CN" sz="1600" b="1" i="0" smtClean="0">
                              <a:solidFill>
                                <a:srgbClr val="5C5C5C"/>
                              </a:solidFill>
                              <a:latin typeface="Cambria Math" panose="02040503050406030204" pitchFamily="18" charset="0"/>
                              <a:ea typeface="微软雅黑" panose="020B0503020204020204" pitchFamily="34" charset="-122"/>
                            </a:rPr>
                            <m:t>𝐠</m:t>
                          </m:r>
                        </m:num>
                        <m:den>
                          <m:r>
                            <a:rPr lang="en-US" altLang="zh-CN" sz="1600" b="1" i="0" smtClean="0">
                              <a:solidFill>
                                <a:srgbClr val="5C5C5C"/>
                              </a:solidFill>
                              <a:latin typeface="Cambria Math" panose="02040503050406030204" pitchFamily="18" charset="0"/>
                              <a:ea typeface="微软雅黑" panose="020B0503020204020204" pitchFamily="34" charset="-122"/>
                            </a:rPr>
                            <m:t>𝐦𝐚𝐱</m:t>
                          </m:r>
                          <m:r>
                            <a:rPr lang="en-US" altLang="zh-CN" sz="1600" b="1" i="0" smtClean="0">
                              <a:solidFill>
                                <a:srgbClr val="5C5C5C"/>
                              </a:solidFill>
                              <a:latin typeface="Cambria Math" panose="02040503050406030204" pitchFamily="18" charset="0"/>
                              <a:ea typeface="微软雅黑" panose="020B0503020204020204" pitchFamily="34" charset="-122"/>
                            </a:rPr>
                            <m:t>(</m:t>
                          </m:r>
                          <m:r>
                            <a:rPr lang="en-US" altLang="zh-CN" sz="1600" b="1" i="0" smtClean="0">
                              <a:solidFill>
                                <a:srgbClr val="5C5C5C"/>
                              </a:solidFill>
                              <a:latin typeface="Cambria Math" panose="02040503050406030204" pitchFamily="18" charset="0"/>
                              <a:ea typeface="微软雅黑" panose="020B0503020204020204" pitchFamily="34" charset="-122"/>
                            </a:rPr>
                            <m:t>𝟏</m:t>
                          </m:r>
                          <m:r>
                            <a:rPr lang="en-US" altLang="zh-CN" sz="1600" b="1" i="0" smtClean="0">
                              <a:solidFill>
                                <a:srgbClr val="5C5C5C"/>
                              </a:solidFill>
                              <a:latin typeface="Cambria Math" panose="02040503050406030204" pitchFamily="18" charset="0"/>
                              <a:ea typeface="微软雅黑" panose="020B0503020204020204" pitchFamily="34" charset="-122"/>
                            </a:rPr>
                            <m:t>,  </m:t>
                          </m:r>
                          <m:f>
                            <m:fPr>
                              <m:ctrlPr>
                                <a:rPr lang="en-US" altLang="zh-CN" sz="1600" b="1" i="1" smtClean="0">
                                  <a:solidFill>
                                    <a:srgbClr val="5C5C5C"/>
                                  </a:solidFill>
                                  <a:latin typeface="Cambria Math" panose="02040503050406030204" pitchFamily="18" charset="0"/>
                                  <a:ea typeface="微软雅黑" panose="020B0503020204020204" pitchFamily="34" charset="-122"/>
                                </a:rPr>
                              </m:ctrlPr>
                            </m:fPr>
                            <m:num>
                              <m:d>
                                <m:dPr>
                                  <m:begChr m:val="|"/>
                                  <m:endChr m:val="|"/>
                                  <m:ctrlPr>
                                    <a:rPr lang="en-US" altLang="zh-CN" sz="1600" b="1" i="1">
                                      <a:solidFill>
                                        <a:srgbClr val="5C5C5C"/>
                                      </a:solidFill>
                                      <a:latin typeface="Cambria Math" panose="02040503050406030204" pitchFamily="18" charset="0"/>
                                      <a:ea typeface="微软雅黑" panose="020B0503020204020204" pitchFamily="34" charset="-122"/>
                                    </a:rPr>
                                  </m:ctrlPr>
                                </m:dPr>
                                <m:e>
                                  <m:d>
                                    <m:dPr>
                                      <m:begChr m:val="|"/>
                                      <m:endChr m:val="|"/>
                                      <m:ctrlPr>
                                        <a:rPr lang="en-US" altLang="zh-CN" sz="1600" b="1" i="1">
                                          <a:solidFill>
                                            <a:srgbClr val="5C5C5C"/>
                                          </a:solidFill>
                                          <a:latin typeface="Cambria Math" panose="02040503050406030204" pitchFamily="18" charset="0"/>
                                          <a:ea typeface="微软雅黑" panose="020B0503020204020204" pitchFamily="34" charset="-122"/>
                                        </a:rPr>
                                      </m:ctrlPr>
                                    </m:dPr>
                                    <m:e>
                                      <m:r>
                                        <a:rPr lang="en-US" altLang="zh-CN" sz="1600" b="1" i="0">
                                          <a:solidFill>
                                            <a:srgbClr val="5C5C5C"/>
                                          </a:solidFill>
                                          <a:latin typeface="Cambria Math" panose="02040503050406030204" pitchFamily="18" charset="0"/>
                                          <a:ea typeface="微软雅黑" panose="020B0503020204020204" pitchFamily="34" charset="-122"/>
                                        </a:rPr>
                                        <m:t>𝐠</m:t>
                                      </m:r>
                                    </m:e>
                                  </m:d>
                                </m:e>
                              </m:d>
                            </m:num>
                            <m:den>
                              <m:r>
                                <a:rPr lang="en-US" altLang="zh-CN" sz="1600" b="1" i="0" smtClean="0">
                                  <a:solidFill>
                                    <a:srgbClr val="5C5C5C"/>
                                  </a:solidFill>
                                  <a:latin typeface="Cambria Math" panose="02040503050406030204" pitchFamily="18" charset="0"/>
                                  <a:ea typeface="微软雅黑" panose="020B0503020204020204" pitchFamily="34" charset="-122"/>
                                </a:rPr>
                                <m:t>𝐜𝐥𝐢𝐩</m:t>
                              </m:r>
                              <m:r>
                                <a:rPr lang="en-US" altLang="zh-CN" sz="1600" b="1" i="0" smtClean="0">
                                  <a:solidFill>
                                    <a:srgbClr val="5C5C5C"/>
                                  </a:solidFill>
                                  <a:latin typeface="Cambria Math" panose="02040503050406030204" pitchFamily="18" charset="0"/>
                                  <a:ea typeface="微软雅黑" panose="020B0503020204020204" pitchFamily="34" charset="-122"/>
                                </a:rPr>
                                <m:t>_</m:t>
                              </m:r>
                              <m:r>
                                <a:rPr lang="en-US" altLang="zh-CN" sz="1600" b="1" i="0" smtClean="0">
                                  <a:solidFill>
                                    <a:srgbClr val="5C5C5C"/>
                                  </a:solidFill>
                                  <a:latin typeface="Cambria Math" panose="02040503050406030204" pitchFamily="18" charset="0"/>
                                  <a:ea typeface="微软雅黑" panose="020B0503020204020204" pitchFamily="34" charset="-122"/>
                                </a:rPr>
                                <m:t>𝐯𝐚𝐥𝐮𝐞</m:t>
                              </m:r>
                            </m:den>
                          </m:f>
                          <m:r>
                            <a:rPr lang="en-US" altLang="zh-CN" sz="1600" b="1" i="0" smtClean="0">
                              <a:solidFill>
                                <a:srgbClr val="5C5C5C"/>
                              </a:solidFill>
                              <a:latin typeface="Cambria Math" panose="02040503050406030204" pitchFamily="18" charset="0"/>
                              <a:ea typeface="微软雅黑" panose="020B0503020204020204" pitchFamily="34" charset="-122"/>
                            </a:rPr>
                            <m:t>)</m:t>
                          </m:r>
                        </m:den>
                      </m:f>
                    </m:oMath>
                  </m:oMathPara>
                </a14:m>
                <a:endParaRPr lang="en-US" altLang="zh-CN" sz="1600" b="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 or independently clip:</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a:solidFill>
                                <a:srgbClr val="5C5C5C"/>
                              </a:solidFill>
                              <a:latin typeface="Cambria Math" panose="02040503050406030204" pitchFamily="18" charset="0"/>
                              <a:ea typeface="微软雅黑" panose="020B0503020204020204" pitchFamily="34" charset="-122"/>
                            </a:rPr>
                          </m:ctrlPr>
                        </m:sSubPr>
                        <m:e>
                          <m:r>
                            <a:rPr lang="en-US" altLang="zh-CN" sz="1600" b="1" i="0">
                              <a:solidFill>
                                <a:srgbClr val="5C5C5C"/>
                              </a:solidFill>
                              <a:latin typeface="Cambria Math" panose="02040503050406030204" pitchFamily="18" charset="0"/>
                              <a:ea typeface="微软雅黑" panose="020B0503020204020204" pitchFamily="34" charset="-122"/>
                            </a:rPr>
                            <m:t>𝐠</m:t>
                          </m:r>
                        </m:e>
                        <m:sub>
                          <m:r>
                            <a:rPr lang="en-US" altLang="zh-CN" sz="1600" b="1" i="0">
                              <a:solidFill>
                                <a:srgbClr val="5C5C5C"/>
                              </a:solidFill>
                              <a:latin typeface="Cambria Math" panose="02040503050406030204" pitchFamily="18" charset="0"/>
                              <a:ea typeface="微软雅黑" panose="020B0503020204020204" pitchFamily="34" charset="-122"/>
                            </a:rPr>
                            <m:t>𝐜𝐥𝐢𝐩𝐩𝐞𝐝</m:t>
                          </m:r>
                        </m:sub>
                      </m:sSub>
                      <m:r>
                        <a:rPr lang="en-US" altLang="zh-CN" sz="1600" b="1" i="0">
                          <a:solidFill>
                            <a:srgbClr val="5C5C5C"/>
                          </a:solidFill>
                          <a:latin typeface="Cambria Math" panose="02040503050406030204" pitchFamily="18" charset="0"/>
                          <a:ea typeface="微软雅黑" panose="020B0503020204020204" pitchFamily="34" charset="-122"/>
                        </a:rPr>
                        <m:t>=</m:t>
                      </m:r>
                      <m:r>
                        <a:rPr lang="en-US" altLang="zh-CN" sz="1600" b="1" i="0" smtClean="0">
                          <a:solidFill>
                            <a:srgbClr val="5C5C5C"/>
                          </a:solidFill>
                          <a:latin typeface="Cambria Math" panose="02040503050406030204" pitchFamily="18" charset="0"/>
                          <a:ea typeface="微软雅黑" panose="020B0503020204020204" pitchFamily="34" charset="-122"/>
                        </a:rPr>
                        <m:t>𝐦𝐚𝐱</m:t>
                      </m:r>
                      <m:r>
                        <a:rPr lang="en-US" altLang="zh-CN" sz="1600" b="1" i="0" smtClean="0">
                          <a:solidFill>
                            <a:srgbClr val="5C5C5C"/>
                          </a:solidFill>
                          <a:latin typeface="Cambria Math" panose="02040503050406030204" pitchFamily="18" charset="0"/>
                          <a:ea typeface="微软雅黑" panose="020B0503020204020204" pitchFamily="34" charset="-122"/>
                        </a:rPr>
                        <m:t>(−</m:t>
                      </m:r>
                      <m:r>
                        <a:rPr lang="en-US" altLang="zh-CN" sz="1600" b="1" i="0" smtClean="0">
                          <a:solidFill>
                            <a:srgbClr val="5C5C5C"/>
                          </a:solidFill>
                          <a:latin typeface="Cambria Math" panose="02040503050406030204" pitchFamily="18" charset="0"/>
                          <a:ea typeface="微软雅黑" panose="020B0503020204020204" pitchFamily="34" charset="-122"/>
                        </a:rPr>
                        <m:t>𝐜𝐥𝐢𝐩</m:t>
                      </m:r>
                      <m:r>
                        <a:rPr lang="en-US" altLang="zh-CN" sz="1600" b="1" i="0" smtClean="0">
                          <a:solidFill>
                            <a:srgbClr val="5C5C5C"/>
                          </a:solidFill>
                          <a:latin typeface="Cambria Math" panose="02040503050406030204" pitchFamily="18" charset="0"/>
                          <a:ea typeface="微软雅黑" panose="020B0503020204020204" pitchFamily="34" charset="-122"/>
                        </a:rPr>
                        <m:t>_</m:t>
                      </m:r>
                      <m:r>
                        <a:rPr lang="en-US" altLang="zh-CN" sz="1600" b="1" i="0" smtClean="0">
                          <a:solidFill>
                            <a:srgbClr val="5C5C5C"/>
                          </a:solidFill>
                          <a:latin typeface="Cambria Math" panose="02040503050406030204" pitchFamily="18" charset="0"/>
                          <a:ea typeface="微软雅黑" panose="020B0503020204020204" pitchFamily="34" charset="-122"/>
                        </a:rPr>
                        <m:t>𝐯𝐚𝐥𝐮𝐞</m:t>
                      </m:r>
                      <m:r>
                        <a:rPr lang="en-US" altLang="zh-CN" sz="1600" b="1" i="0" smtClean="0">
                          <a:solidFill>
                            <a:srgbClr val="5C5C5C"/>
                          </a:solidFill>
                          <a:latin typeface="Cambria Math" panose="02040503050406030204" pitchFamily="18" charset="0"/>
                          <a:ea typeface="微软雅黑" panose="020B0503020204020204" pitchFamily="34" charset="-122"/>
                        </a:rPr>
                        <m:t>,</m:t>
                      </m:r>
                      <m:r>
                        <a:rPr lang="en-US" altLang="zh-CN" sz="1600" b="1" i="0" smtClean="0">
                          <a:solidFill>
                            <a:srgbClr val="5C5C5C"/>
                          </a:solidFill>
                          <a:latin typeface="Cambria Math" panose="02040503050406030204" pitchFamily="18" charset="0"/>
                          <a:ea typeface="微软雅黑" panose="020B0503020204020204" pitchFamily="34" charset="-122"/>
                        </a:rPr>
                        <m:t>𝐦𝐢𝐧</m:t>
                      </m:r>
                      <m:r>
                        <a:rPr lang="en-US" altLang="zh-CN" sz="1600" b="1" i="0" smtClean="0">
                          <a:solidFill>
                            <a:srgbClr val="5C5C5C"/>
                          </a:solidFill>
                          <a:latin typeface="Cambria Math" panose="02040503050406030204" pitchFamily="18" charset="0"/>
                          <a:ea typeface="微软雅黑" panose="020B0503020204020204" pitchFamily="34" charset="-122"/>
                        </a:rPr>
                        <m:t>(</m:t>
                      </m:r>
                      <m:r>
                        <a:rPr lang="en-US" altLang="zh-CN" sz="1600" b="1" i="0" smtClean="0">
                          <a:solidFill>
                            <a:srgbClr val="5C5C5C"/>
                          </a:solidFill>
                          <a:latin typeface="Cambria Math" panose="02040503050406030204" pitchFamily="18" charset="0"/>
                          <a:ea typeface="微软雅黑" panose="020B0503020204020204" pitchFamily="34" charset="-122"/>
                        </a:rPr>
                        <m:t>𝐠</m:t>
                      </m:r>
                      <m:r>
                        <a:rPr lang="en-US" altLang="zh-CN" sz="1600" b="1" i="0" smtClean="0">
                          <a:solidFill>
                            <a:srgbClr val="5C5C5C"/>
                          </a:solidFill>
                          <a:latin typeface="Cambria Math" panose="02040503050406030204" pitchFamily="18" charset="0"/>
                          <a:ea typeface="微软雅黑" panose="020B0503020204020204" pitchFamily="34" charset="-122"/>
                        </a:rPr>
                        <m:t>, </m:t>
                      </m:r>
                      <m:r>
                        <a:rPr lang="en-US" altLang="zh-CN" sz="1600" b="1" i="0" smtClean="0">
                          <a:solidFill>
                            <a:srgbClr val="5C5C5C"/>
                          </a:solidFill>
                          <a:latin typeface="Cambria Math" panose="02040503050406030204" pitchFamily="18" charset="0"/>
                          <a:ea typeface="微软雅黑" panose="020B0503020204020204" pitchFamily="34" charset="-122"/>
                        </a:rPr>
                        <m:t>𝐜𝐥𝐢𝐩</m:t>
                      </m:r>
                      <m:r>
                        <a:rPr lang="en-US" altLang="zh-CN" sz="1600" b="1" i="0" smtClean="0">
                          <a:solidFill>
                            <a:srgbClr val="5C5C5C"/>
                          </a:solidFill>
                          <a:latin typeface="Cambria Math" panose="02040503050406030204" pitchFamily="18" charset="0"/>
                          <a:ea typeface="微软雅黑" panose="020B0503020204020204" pitchFamily="34" charset="-122"/>
                        </a:rPr>
                        <m:t>_</m:t>
                      </m:r>
                      <m:r>
                        <a:rPr lang="en-US" altLang="zh-CN" sz="1600" b="1" i="0" smtClean="0">
                          <a:solidFill>
                            <a:srgbClr val="5C5C5C"/>
                          </a:solidFill>
                          <a:latin typeface="Cambria Math" panose="02040503050406030204" pitchFamily="18" charset="0"/>
                          <a:ea typeface="微软雅黑" panose="020B0503020204020204" pitchFamily="34" charset="-122"/>
                        </a:rPr>
                        <m:t>𝐯𝐚𝐥𝐮𝐞</m:t>
                      </m:r>
                      <m:r>
                        <a:rPr lang="en-US" altLang="zh-CN" sz="1600" b="1" i="0" smtClean="0">
                          <a:solidFill>
                            <a:srgbClr val="5C5C5C"/>
                          </a:solidFill>
                          <a:latin typeface="Cambria Math" panose="02040503050406030204" pitchFamily="18" charset="0"/>
                          <a:ea typeface="微软雅黑" panose="020B0503020204020204" pitchFamily="34" charset="-122"/>
                        </a:rPr>
                        <m:t>))</m:t>
                      </m:r>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The gradient clipping stabilizes training by avoiding extreme gradients.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mc:Choice>
        <mc:Fallback>
          <p:sp>
            <p:nvSpPr>
              <p:cNvPr id="6" name="Rectangle 96"/>
              <p:cNvSpPr>
                <a:spLocks noRot="1" noChangeAspect="1" noMove="1" noResize="1" noEditPoints="1" noAdjustHandles="1" noChangeArrowheads="1" noChangeShapeType="1" noTextEdit="1"/>
              </p:cNvSpPr>
              <p:nvPr/>
            </p:nvSpPr>
            <p:spPr>
              <a:xfrm>
                <a:off x="6421460" y="1679732"/>
                <a:ext cx="5536078" cy="4446795"/>
              </a:xfrm>
              <a:prstGeom prst="rect">
                <a:avLst/>
              </a:prstGeom>
              <a:blipFill rotWithShape="1">
                <a:blip r:embed="rId2"/>
                <a:stretch>
                  <a:fillRect l="-6" t="-4" r="9" b="1"/>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7" y="586778"/>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Appropriate Initialization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2" name="Rectangle 96"/>
              <p:cNvSpPr/>
              <p:nvPr/>
            </p:nvSpPr>
            <p:spPr>
              <a:xfrm>
                <a:off x="559922" y="2039163"/>
                <a:ext cx="5536078" cy="3864648"/>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Xavier Initialization</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𝑊</m:t>
                      </m:r>
                      <m:r>
                        <a:rPr lang="en-US" altLang="zh-CN" sz="1600" b="0" i="1" smtClean="0">
                          <a:solidFill>
                            <a:srgbClr val="5C5C5C"/>
                          </a:solidFill>
                          <a:latin typeface="Cambria Math" panose="02040503050406030204" pitchFamily="18" charset="0"/>
                          <a:ea typeface="微软雅黑" panose="020B0503020204020204" pitchFamily="34" charset="-122"/>
                        </a:rPr>
                        <m:t>~</m:t>
                      </m:r>
                      <m:r>
                        <a:rPr lang="zh-CN" altLang="en-US" sz="1600" b="0" i="1" smtClean="0">
                          <a:solidFill>
                            <a:srgbClr val="5C5C5C"/>
                          </a:solidFill>
                          <a:latin typeface="Cambria Math" panose="02040503050406030204" pitchFamily="18" charset="0"/>
                          <a:ea typeface="微软雅黑" panose="020B0503020204020204" pitchFamily="34" charset="-122"/>
                        </a:rPr>
                        <m:t>𝒰</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r>
                                    <a:rPr lang="en-US" altLang="zh-CN" sz="1600" i="1">
                                      <a:solidFill>
                                        <a:srgbClr val="5C5C5C"/>
                                      </a:solidFill>
                                      <a:latin typeface="Cambria Math" panose="02040503050406030204" pitchFamily="18" charset="0"/>
                                      <a:ea typeface="微软雅黑" panose="020B0503020204020204" pitchFamily="34" charset="-122"/>
                                    </a:rPr>
                                    <m:t>6</m:t>
                                  </m:r>
                                </m:e>
                              </m:rad>
                            </m:num>
                            <m:den>
                              <m:rad>
                                <m:radPr>
                                  <m:degHide m:val="on"/>
                                  <m:ctrlPr>
                                    <a:rPr lang="en-US" altLang="zh-CN" sz="1600" b="0" i="1" smtClean="0">
                                      <a:solidFill>
                                        <a:srgbClr val="5C5C5C"/>
                                      </a:solidFill>
                                      <a:latin typeface="Cambria Math" panose="02040503050406030204" pitchFamily="18" charset="0"/>
                                      <a:ea typeface="微软雅黑" panose="020B0503020204020204" pitchFamily="34" charset="-122"/>
                                    </a:rPr>
                                  </m:ctrlPr>
                                </m:radPr>
                                <m:deg/>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𝑛</m:t>
                                      </m:r>
                                    </m:e>
                                    <m:sub>
                                      <m:r>
                                        <a:rPr lang="en-US" altLang="zh-CN" sz="1600" b="0" i="1" smtClean="0">
                                          <a:solidFill>
                                            <a:srgbClr val="5C5C5C"/>
                                          </a:solidFill>
                                          <a:latin typeface="Cambria Math" panose="02040503050406030204" pitchFamily="18" charset="0"/>
                                          <a:ea typeface="微软雅黑" panose="020B0503020204020204" pitchFamily="34" charset="-122"/>
                                        </a:rPr>
                                        <m:t>𝑖𝑛</m:t>
                                      </m:r>
                                    </m:sub>
                                  </m:sSub>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𝑛</m:t>
                                      </m:r>
                                    </m:e>
                                    <m:sub>
                                      <m:r>
                                        <a:rPr lang="en-US" altLang="zh-CN" sz="1600" b="0" i="1" smtClean="0">
                                          <a:solidFill>
                                            <a:srgbClr val="5C5C5C"/>
                                          </a:solidFill>
                                          <a:latin typeface="Cambria Math" panose="02040503050406030204" pitchFamily="18" charset="0"/>
                                          <a:ea typeface="微软雅黑" panose="020B0503020204020204" pitchFamily="34" charset="-122"/>
                                        </a:rPr>
                                        <m:t>𝑜𝑢𝑡</m:t>
                                      </m:r>
                                    </m:sub>
                                  </m:sSub>
                                </m:e>
                              </m:rad>
                            </m:den>
                          </m:f>
                          <m:r>
                            <a:rPr lang="en-US" altLang="zh-CN" sz="1600" b="0" i="1" smtClean="0">
                              <a:solidFill>
                                <a:srgbClr val="5C5C5C"/>
                              </a:solidFill>
                              <a:latin typeface="Cambria Math" panose="02040503050406030204" pitchFamily="18" charset="0"/>
                              <a:ea typeface="微软雅黑" panose="020B0503020204020204" pitchFamily="34" charset="-122"/>
                            </a:rPr>
                            <m:t>, </m:t>
                          </m:r>
                          <m:f>
                            <m:fPr>
                              <m:ctrlPr>
                                <a:rPr lang="en-US" altLang="zh-CN" sz="1600" i="1">
                                  <a:solidFill>
                                    <a:srgbClr val="5C5C5C"/>
                                  </a:solidFill>
                                  <a:latin typeface="Cambria Math" panose="02040503050406030204" pitchFamily="18" charset="0"/>
                                  <a:ea typeface="微软雅黑" panose="020B0503020204020204" pitchFamily="34" charset="-122"/>
                                </a:rPr>
                              </m:ctrlPr>
                            </m:fPr>
                            <m:num>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r>
                                    <a:rPr lang="en-US" altLang="zh-CN" sz="1600" i="1">
                                      <a:solidFill>
                                        <a:srgbClr val="5C5C5C"/>
                                      </a:solidFill>
                                      <a:latin typeface="Cambria Math" panose="02040503050406030204" pitchFamily="18" charset="0"/>
                                      <a:ea typeface="微软雅黑" panose="020B0503020204020204" pitchFamily="34" charset="-122"/>
                                    </a:rPr>
                                    <m:t>6</m:t>
                                  </m:r>
                                </m:e>
                              </m:rad>
                            </m:num>
                            <m:den>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𝑖𝑛</m:t>
                                      </m:r>
                                    </m:sub>
                                  </m:sSub>
                                  <m:r>
                                    <a:rPr lang="en-US" altLang="zh-CN" sz="1600" i="1">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𝑜𝑢𝑡</m:t>
                                      </m:r>
                                    </m:sub>
                                  </m:sSub>
                                </m:e>
                              </m:rad>
                            </m:den>
                          </m:f>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Or </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𝑊</m:t>
                      </m:r>
                      <m:r>
                        <a:rPr lang="en-US" altLang="zh-CN" sz="1600" b="0" i="1" smtClean="0">
                          <a:solidFill>
                            <a:srgbClr val="5C5C5C"/>
                          </a:solidFill>
                          <a:latin typeface="Cambria Math" panose="02040503050406030204" pitchFamily="18" charset="0"/>
                          <a:ea typeface="微软雅黑" panose="020B0503020204020204" pitchFamily="34" charset="-122"/>
                        </a:rPr>
                        <m:t>~</m:t>
                      </m:r>
                      <m:r>
                        <a:rPr lang="zh-CN" altLang="en-US" sz="1600" b="0" i="1" smtClean="0">
                          <a:solidFill>
                            <a:srgbClr val="5C5C5C"/>
                          </a:solidFill>
                          <a:latin typeface="Cambria Math" panose="02040503050406030204" pitchFamily="18" charset="0"/>
                          <a:ea typeface="微软雅黑" panose="020B0503020204020204" pitchFamily="34" charset="-122"/>
                        </a:rPr>
                        <m:t>𝒩</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0</m:t>
                          </m:r>
                          <m:r>
                            <a:rPr lang="en-US" altLang="zh-CN" sz="1600" b="0" i="1" smtClean="0">
                              <a:solidFill>
                                <a:srgbClr val="5C5C5C"/>
                              </a:solidFill>
                              <a:latin typeface="Cambria Math" panose="02040503050406030204" pitchFamily="18" charset="0"/>
                              <a:ea typeface="微软雅黑" panose="020B0503020204020204" pitchFamily="34" charset="-122"/>
                            </a:rPr>
                            <m:t>, </m:t>
                          </m:r>
                          <m:f>
                            <m:fPr>
                              <m:ctrlPr>
                                <a:rPr lang="en-US" altLang="zh-CN" sz="1600" i="1">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2</m:t>
                              </m:r>
                            </m:num>
                            <m:den>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𝑖𝑛</m:t>
                                  </m:r>
                                </m:sub>
                              </m:sSub>
                              <m:r>
                                <a:rPr lang="en-US" altLang="zh-CN" sz="1600" i="1">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𝑜𝑢𝑡</m:t>
                                  </m:r>
                                </m:sub>
                              </m:sSub>
                            </m:den>
                          </m:f>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Typically used for </a:t>
                </a:r>
                <a:r>
                  <a:rPr lang="en-US" altLang="zh-CN" sz="1600" b="1" dirty="0">
                    <a:solidFill>
                      <a:srgbClr val="C00000"/>
                    </a:solidFill>
                    <a:latin typeface="微软雅黑" panose="020B0503020204020204" pitchFamily="34" charset="-122"/>
                    <a:ea typeface="微软雅黑" panose="020B0503020204020204" pitchFamily="34" charset="-122"/>
                  </a:rPr>
                  <a:t>shallow</a:t>
                </a:r>
                <a:r>
                  <a:rPr lang="en-US" altLang="zh-CN" sz="1600" dirty="0">
                    <a:solidFill>
                      <a:srgbClr val="5C5C5C"/>
                    </a:solidFill>
                    <a:latin typeface="微软雅黑" panose="020B0503020204020204" pitchFamily="34" charset="-122"/>
                    <a:ea typeface="微软雅黑" panose="020B0503020204020204" pitchFamily="34" charset="-122"/>
                  </a:rPr>
                  <a:t> networks with </a:t>
                </a:r>
                <a:r>
                  <a:rPr lang="en-US" altLang="zh-CN" sz="1600" b="1" dirty="0">
                    <a:solidFill>
                      <a:srgbClr val="C00000"/>
                    </a:solidFill>
                    <a:latin typeface="微软雅黑" panose="020B0503020204020204" pitchFamily="34" charset="-122"/>
                    <a:ea typeface="微软雅黑" panose="020B0503020204020204" pitchFamily="34" charset="-122"/>
                  </a:rPr>
                  <a:t>Sigmoid</a:t>
                </a:r>
                <a:r>
                  <a:rPr lang="en-US" altLang="zh-CN" sz="1600" dirty="0">
                    <a:solidFill>
                      <a:srgbClr val="5C5C5C"/>
                    </a:solidFill>
                    <a:latin typeface="微软雅黑" panose="020B0503020204020204" pitchFamily="34" charset="-122"/>
                    <a:ea typeface="微软雅黑" panose="020B0503020204020204" pitchFamily="34" charset="-122"/>
                  </a:rPr>
                  <a:t> and </a:t>
                </a:r>
                <a:r>
                  <a:rPr lang="en-US" altLang="zh-CN" sz="1600" b="1" dirty="0">
                    <a:solidFill>
                      <a:srgbClr val="C00000"/>
                    </a:solidFill>
                    <a:latin typeface="微软雅黑" panose="020B0503020204020204" pitchFamily="34" charset="-122"/>
                    <a:ea typeface="微软雅黑" panose="020B0503020204020204" pitchFamily="34" charset="-122"/>
                  </a:rPr>
                  <a:t>tanh</a:t>
                </a:r>
                <a:r>
                  <a:rPr lang="en-US" altLang="zh-CN" sz="1600" dirty="0">
                    <a:solidFill>
                      <a:srgbClr val="5C5C5C"/>
                    </a:solidFill>
                    <a:latin typeface="微软雅黑" panose="020B0503020204020204" pitchFamily="34" charset="-122"/>
                    <a:ea typeface="微软雅黑" panose="020B0503020204020204" pitchFamily="34" charset="-122"/>
                  </a:rPr>
                  <a:t> activation functions. Xavier initialization can balance input and output variance across layers.</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2" name="Rectangle 96"/>
              <p:cNvSpPr>
                <a:spLocks noRot="1" noChangeAspect="1" noMove="1" noResize="1" noEditPoints="1" noAdjustHandles="1" noChangeArrowheads="1" noChangeShapeType="1" noTextEdit="1"/>
              </p:cNvSpPr>
              <p:nvPr/>
            </p:nvSpPr>
            <p:spPr>
              <a:xfrm>
                <a:off x="559922" y="2039163"/>
                <a:ext cx="5536078" cy="3864648"/>
              </a:xfrm>
              <a:prstGeom prst="rect">
                <a:avLst/>
              </a:prstGeom>
              <a:blipFill rotWithShape="1">
                <a:blip r:embed="rId1"/>
                <a:stretch>
                  <a:fillRect l="-9" t="-5" b="6"/>
                </a:stretch>
              </a:blipFill>
            </p:spPr>
            <p:txBody>
              <a:bodyPr/>
              <a:lstStyle/>
              <a:p>
                <a:r>
                  <a:rPr lang="zh-CN" altLang="en-US">
                    <a:noFill/>
                  </a:rPr>
                  <a:t> </a:t>
                </a:r>
              </a:p>
            </p:txBody>
          </p:sp>
        </mc:Fallback>
      </mc:AlternateContent>
      <p:sp>
        <p:nvSpPr>
          <p:cNvPr id="6" name="Rectangle 96"/>
          <p:cNvSpPr/>
          <p:nvPr/>
        </p:nvSpPr>
        <p:spPr>
          <a:xfrm>
            <a:off x="559922" y="1371040"/>
            <a:ext cx="8998293" cy="56278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Key: Maintain the variance of activations consistent </a:t>
            </a:r>
            <a:r>
              <a:rPr lang="en-US" altLang="zh-CN" b="1">
                <a:solidFill>
                  <a:srgbClr val="0339A6"/>
                </a:solidFill>
                <a:latin typeface="微软雅黑" panose="020B0503020204020204" pitchFamily="34" charset="-122"/>
                <a:ea typeface="微软雅黑" panose="020B0503020204020204" pitchFamily="34" charset="-122"/>
              </a:rPr>
              <a:t>across layers </a:t>
            </a:r>
            <a:endParaRPr lang="en-US" altLang="zh-CN" b="1"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Rectangle 96"/>
              <p:cNvSpPr/>
              <p:nvPr/>
            </p:nvSpPr>
            <p:spPr>
              <a:xfrm>
                <a:off x="6202630" y="2052409"/>
                <a:ext cx="5536078" cy="3495316"/>
              </a:xfrm>
              <a:prstGeom prst="rect">
                <a:avLst/>
              </a:prstGeom>
            </p:spPr>
            <p:txBody>
              <a:bodyPr wrap="square" anchor="t" anchorCtr="0">
                <a:spAutoFit/>
              </a:bodyPr>
              <a:lstStyle/>
              <a:p>
                <a:pPr algn="just">
                  <a:lnSpc>
                    <a:spcPct val="200000"/>
                  </a:lnSpc>
                </a:pPr>
                <a:r>
                  <a:rPr lang="en-US" altLang="zh-CN" b="1" dirty="0" err="1">
                    <a:solidFill>
                      <a:srgbClr val="0339A6"/>
                    </a:solidFill>
                    <a:latin typeface="微软雅黑" panose="020B0503020204020204" pitchFamily="34" charset="-122"/>
                    <a:ea typeface="微软雅黑" panose="020B0503020204020204" pitchFamily="34" charset="-122"/>
                  </a:rPr>
                  <a:t>Kaiming</a:t>
                </a:r>
                <a:r>
                  <a:rPr lang="en-US" altLang="zh-CN" b="1" dirty="0">
                    <a:solidFill>
                      <a:srgbClr val="0339A6"/>
                    </a:solidFill>
                    <a:latin typeface="微软雅黑" panose="020B0503020204020204" pitchFamily="34" charset="-122"/>
                    <a:ea typeface="微软雅黑" panose="020B0503020204020204" pitchFamily="34" charset="-122"/>
                  </a:rPr>
                  <a:t> Initialization</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𝑊</m:t>
                      </m:r>
                      <m:r>
                        <a:rPr lang="en-US" altLang="zh-CN" sz="1600" b="0" i="1" smtClean="0">
                          <a:solidFill>
                            <a:srgbClr val="5C5C5C"/>
                          </a:solidFill>
                          <a:latin typeface="Cambria Math" panose="02040503050406030204" pitchFamily="18" charset="0"/>
                          <a:ea typeface="微软雅黑" panose="020B0503020204020204" pitchFamily="34" charset="-122"/>
                        </a:rPr>
                        <m:t>~</m:t>
                      </m:r>
                      <m:r>
                        <a:rPr lang="zh-CN" altLang="en-US" sz="1600" b="0" i="1" smtClean="0">
                          <a:solidFill>
                            <a:srgbClr val="5C5C5C"/>
                          </a:solidFill>
                          <a:latin typeface="Cambria Math" panose="02040503050406030204" pitchFamily="18" charset="0"/>
                          <a:ea typeface="微软雅黑" panose="020B0503020204020204" pitchFamily="34" charset="-122"/>
                        </a:rPr>
                        <m:t>𝒰</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r>
                                    <a:rPr lang="en-US" altLang="zh-CN" sz="1600" i="1">
                                      <a:solidFill>
                                        <a:srgbClr val="5C5C5C"/>
                                      </a:solidFill>
                                      <a:latin typeface="Cambria Math" panose="02040503050406030204" pitchFamily="18" charset="0"/>
                                      <a:ea typeface="微软雅黑" panose="020B0503020204020204" pitchFamily="34" charset="-122"/>
                                    </a:rPr>
                                    <m:t>6</m:t>
                                  </m:r>
                                </m:e>
                              </m:rad>
                            </m:num>
                            <m:den>
                              <m:rad>
                                <m:radPr>
                                  <m:degHide m:val="on"/>
                                  <m:ctrlPr>
                                    <a:rPr lang="en-US" altLang="zh-CN" sz="1600" b="0" i="1" smtClean="0">
                                      <a:solidFill>
                                        <a:srgbClr val="5C5C5C"/>
                                      </a:solidFill>
                                      <a:latin typeface="Cambria Math" panose="02040503050406030204" pitchFamily="18" charset="0"/>
                                      <a:ea typeface="微软雅黑" panose="020B0503020204020204" pitchFamily="34" charset="-122"/>
                                    </a:rPr>
                                  </m:ctrlPr>
                                </m:radPr>
                                <m:deg/>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𝑛</m:t>
                                      </m:r>
                                    </m:e>
                                    <m:sub>
                                      <m:r>
                                        <a:rPr lang="en-US" altLang="zh-CN" sz="1600" b="0" i="1" smtClean="0">
                                          <a:solidFill>
                                            <a:srgbClr val="5C5C5C"/>
                                          </a:solidFill>
                                          <a:latin typeface="Cambria Math" panose="02040503050406030204" pitchFamily="18" charset="0"/>
                                          <a:ea typeface="微软雅黑" panose="020B0503020204020204" pitchFamily="34" charset="-122"/>
                                        </a:rPr>
                                        <m:t>𝑖𝑛</m:t>
                                      </m:r>
                                    </m:sub>
                                  </m:sSub>
                                </m:e>
                              </m:rad>
                            </m:den>
                          </m:f>
                          <m:r>
                            <a:rPr lang="en-US" altLang="zh-CN" sz="1600" b="0" i="1" smtClean="0">
                              <a:solidFill>
                                <a:srgbClr val="5C5C5C"/>
                              </a:solidFill>
                              <a:latin typeface="Cambria Math" panose="02040503050406030204" pitchFamily="18" charset="0"/>
                              <a:ea typeface="微软雅黑" panose="020B0503020204020204" pitchFamily="34" charset="-122"/>
                            </a:rPr>
                            <m:t>, </m:t>
                          </m:r>
                          <m:f>
                            <m:fPr>
                              <m:ctrlPr>
                                <a:rPr lang="en-US" altLang="zh-CN" sz="1600" i="1">
                                  <a:solidFill>
                                    <a:srgbClr val="5C5C5C"/>
                                  </a:solidFill>
                                  <a:latin typeface="Cambria Math" panose="02040503050406030204" pitchFamily="18" charset="0"/>
                                  <a:ea typeface="微软雅黑" panose="020B0503020204020204" pitchFamily="34" charset="-122"/>
                                </a:rPr>
                              </m:ctrlPr>
                            </m:fPr>
                            <m:num>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r>
                                    <a:rPr lang="en-US" altLang="zh-CN" sz="1600" i="1">
                                      <a:solidFill>
                                        <a:srgbClr val="5C5C5C"/>
                                      </a:solidFill>
                                      <a:latin typeface="Cambria Math" panose="02040503050406030204" pitchFamily="18" charset="0"/>
                                      <a:ea typeface="微软雅黑" panose="020B0503020204020204" pitchFamily="34" charset="-122"/>
                                    </a:rPr>
                                    <m:t>6</m:t>
                                  </m:r>
                                </m:e>
                              </m:rad>
                            </m:num>
                            <m:den>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𝑖𝑛</m:t>
                                      </m:r>
                                    </m:sub>
                                  </m:sSub>
                                </m:e>
                              </m:rad>
                            </m:den>
                          </m:f>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Or </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𝑊</m:t>
                      </m:r>
                      <m:r>
                        <a:rPr lang="en-US" altLang="zh-CN" sz="1600" b="0" i="1" smtClean="0">
                          <a:solidFill>
                            <a:srgbClr val="5C5C5C"/>
                          </a:solidFill>
                          <a:latin typeface="Cambria Math" panose="02040503050406030204" pitchFamily="18" charset="0"/>
                          <a:ea typeface="微软雅黑" panose="020B0503020204020204" pitchFamily="34" charset="-122"/>
                        </a:rPr>
                        <m:t>~</m:t>
                      </m:r>
                      <m:r>
                        <a:rPr lang="zh-CN" altLang="en-US" sz="1600" b="0" i="1" smtClean="0">
                          <a:solidFill>
                            <a:srgbClr val="5C5C5C"/>
                          </a:solidFill>
                          <a:latin typeface="Cambria Math" panose="02040503050406030204" pitchFamily="18" charset="0"/>
                          <a:ea typeface="微软雅黑" panose="020B0503020204020204" pitchFamily="34" charset="-122"/>
                        </a:rPr>
                        <m:t>𝒩</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0</m:t>
                          </m:r>
                          <m:r>
                            <a:rPr lang="en-US" altLang="zh-CN" sz="1600" b="0" i="1" smtClean="0">
                              <a:solidFill>
                                <a:srgbClr val="5C5C5C"/>
                              </a:solidFill>
                              <a:latin typeface="Cambria Math" panose="02040503050406030204" pitchFamily="18" charset="0"/>
                              <a:ea typeface="微软雅黑" panose="020B0503020204020204" pitchFamily="34" charset="-122"/>
                            </a:rPr>
                            <m:t>, </m:t>
                          </m:r>
                          <m:f>
                            <m:fPr>
                              <m:ctrlPr>
                                <a:rPr lang="en-US" altLang="zh-CN" sz="1600" i="1">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2</m:t>
                              </m:r>
                            </m:num>
                            <m:den>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𝑛</m:t>
                                  </m:r>
                                </m:e>
                                <m:sub>
                                  <m:r>
                                    <a:rPr lang="en-US" altLang="zh-CN" sz="1600" i="1">
                                      <a:solidFill>
                                        <a:srgbClr val="5C5C5C"/>
                                      </a:solidFill>
                                      <a:latin typeface="Cambria Math" panose="02040503050406030204" pitchFamily="18" charset="0"/>
                                      <a:ea typeface="微软雅黑" panose="020B0503020204020204" pitchFamily="34" charset="-122"/>
                                    </a:rPr>
                                    <m:t>𝑖𝑛</m:t>
                                  </m:r>
                                </m:sub>
                              </m:sSub>
                            </m:den>
                          </m:f>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Typically used for </a:t>
                </a:r>
                <a:r>
                  <a:rPr lang="en-US" altLang="zh-CN" sz="1600" b="1" dirty="0">
                    <a:solidFill>
                      <a:srgbClr val="C00000"/>
                    </a:solidFill>
                    <a:latin typeface="微软雅黑" panose="020B0503020204020204" pitchFamily="34" charset="-122"/>
                    <a:ea typeface="微软雅黑" panose="020B0503020204020204" pitchFamily="34" charset="-122"/>
                  </a:rPr>
                  <a:t>deep</a:t>
                </a:r>
                <a:r>
                  <a:rPr lang="en-US" altLang="zh-CN" sz="1600" dirty="0">
                    <a:solidFill>
                      <a:srgbClr val="5C5C5C"/>
                    </a:solidFill>
                    <a:latin typeface="微软雅黑" panose="020B0503020204020204" pitchFamily="34" charset="-122"/>
                    <a:ea typeface="微软雅黑" panose="020B0503020204020204" pitchFamily="34" charset="-122"/>
                  </a:rPr>
                  <a:t> networks with </a:t>
                </a:r>
                <a:r>
                  <a:rPr lang="en-US" altLang="zh-CN" sz="1600" b="1" dirty="0" err="1">
                    <a:solidFill>
                      <a:srgbClr val="C00000"/>
                    </a:solidFill>
                    <a:latin typeface="微软雅黑" panose="020B0503020204020204" pitchFamily="34" charset="-122"/>
                    <a:ea typeface="微软雅黑" panose="020B0503020204020204" pitchFamily="34" charset="-122"/>
                  </a:rPr>
                  <a:t>ReLU</a:t>
                </a:r>
                <a:r>
                  <a:rPr lang="en-US" altLang="zh-CN" sz="1600" dirty="0">
                    <a:solidFill>
                      <a:srgbClr val="5C5C5C"/>
                    </a:solidFill>
                    <a:latin typeface="微软雅黑" panose="020B0503020204020204" pitchFamily="34" charset="-122"/>
                    <a:ea typeface="微软雅黑" panose="020B0503020204020204" pitchFamily="34" charset="-122"/>
                  </a:rPr>
                  <a:t>, because half of neurons with </a:t>
                </a:r>
                <a:r>
                  <a:rPr lang="en-US" altLang="zh-CN" sz="1600" dirty="0" err="1">
                    <a:solidFill>
                      <a:srgbClr val="5C5C5C"/>
                    </a:solidFill>
                    <a:latin typeface="微软雅黑" panose="020B0503020204020204" pitchFamily="34" charset="-122"/>
                    <a:ea typeface="微软雅黑" panose="020B0503020204020204" pitchFamily="34" charset="-122"/>
                  </a:rPr>
                  <a:t>ReLU</a:t>
                </a:r>
                <a:r>
                  <a:rPr lang="en-US" altLang="zh-CN" sz="1600" dirty="0">
                    <a:solidFill>
                      <a:srgbClr val="5C5C5C"/>
                    </a:solidFill>
                    <a:latin typeface="微软雅黑" panose="020B0503020204020204" pitchFamily="34" charset="-122"/>
                    <a:ea typeface="微软雅黑" panose="020B0503020204020204" pitchFamily="34" charset="-122"/>
                  </a:rPr>
                  <a:t> are zero.</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6202630" y="2052409"/>
                <a:ext cx="5536078" cy="3495316"/>
              </a:xfrm>
              <a:prstGeom prst="rect">
                <a:avLst/>
              </a:prstGeom>
              <a:blipFill rotWithShape="1">
                <a:blip r:embed="rId2"/>
                <a:stretch>
                  <a:fillRect l="-11" t="-3" r="2" b="10"/>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7" y="586778"/>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Who is </a:t>
            </a:r>
            <a:r>
              <a:rPr lang="en-US" altLang="zh-CN" sz="3200" b="1" kern="0" dirty="0" err="1">
                <a:solidFill>
                  <a:srgbClr val="0339A6"/>
                </a:solidFill>
                <a:latin typeface="微软雅黑" panose="020B0503020204020204" pitchFamily="34" charset="-122"/>
                <a:ea typeface="微软雅黑" panose="020B0503020204020204" pitchFamily="34" charset="-122"/>
              </a:rPr>
              <a:t>Kaiming</a:t>
            </a:r>
            <a:r>
              <a:rPr lang="en-US" altLang="zh-CN" sz="3200" b="1" kern="0" dirty="0">
                <a:solidFill>
                  <a:srgbClr val="0339A6"/>
                </a:solidFill>
                <a:latin typeface="微软雅黑" panose="020B0503020204020204" pitchFamily="34" charset="-122"/>
                <a:ea typeface="微软雅黑" panose="020B0503020204020204" pitchFamily="34" charset="-122"/>
              </a:rPr>
              <a:t> He</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2" name="Rectangle 96"/>
          <p:cNvSpPr/>
          <p:nvPr/>
        </p:nvSpPr>
        <p:spPr>
          <a:xfrm>
            <a:off x="4412907" y="2039926"/>
            <a:ext cx="5536078" cy="2818849"/>
          </a:xfrm>
          <a:prstGeom prst="rect">
            <a:avLst/>
          </a:prstGeom>
        </p:spPr>
        <p:txBody>
          <a:bodyPr wrap="square" anchor="t" anchorCtr="0">
            <a:spAutoFit/>
          </a:bodyPr>
          <a:lstStyle/>
          <a:p>
            <a:pPr algn="just">
              <a:lnSpc>
                <a:spcPct val="200000"/>
              </a:lnSpc>
            </a:pPr>
            <a:r>
              <a:rPr lang="en-US" altLang="zh-CN" b="1" dirty="0" err="1">
                <a:solidFill>
                  <a:srgbClr val="0339A6"/>
                </a:solidFill>
                <a:latin typeface="微软雅黑" panose="020B0503020204020204" pitchFamily="34" charset="-122"/>
                <a:ea typeface="微软雅黑" panose="020B0503020204020204" pitchFamily="34" charset="-122"/>
              </a:rPr>
              <a:t>Kaiming</a:t>
            </a:r>
            <a:r>
              <a:rPr lang="en-US" altLang="zh-CN" b="1" dirty="0">
                <a:solidFill>
                  <a:srgbClr val="0339A6"/>
                </a:solidFill>
                <a:latin typeface="微软雅黑" panose="020B0503020204020204" pitchFamily="34" charset="-122"/>
                <a:ea typeface="微软雅黑" panose="020B0503020204020204" pitchFamily="34" charset="-122"/>
              </a:rPr>
              <a:t> He</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One of the most impactful AI researchers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Supervised by Prof. </a:t>
            </a:r>
            <a:r>
              <a:rPr lang="en-US" altLang="zh-CN" sz="1600" dirty="0" err="1">
                <a:solidFill>
                  <a:srgbClr val="5C5C5C"/>
                </a:solidFill>
                <a:latin typeface="微软雅黑" panose="020B0503020204020204" pitchFamily="34" charset="-122"/>
                <a:ea typeface="微软雅黑" panose="020B0503020204020204" pitchFamily="34" charset="-122"/>
              </a:rPr>
              <a:t>Xiaoou</a:t>
            </a:r>
            <a:r>
              <a:rPr lang="en-US" altLang="zh-CN" sz="1600" dirty="0">
                <a:solidFill>
                  <a:srgbClr val="5C5C5C"/>
                </a:solidFill>
                <a:latin typeface="微软雅黑" panose="020B0503020204020204" pitchFamily="34" charset="-122"/>
                <a:ea typeface="微软雅黑" panose="020B0503020204020204" pitchFamily="34" charset="-122"/>
              </a:rPr>
              <a:t> Tang, and Prof. Jian Sun</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Introduced </a:t>
            </a:r>
            <a:r>
              <a:rPr lang="en-US" altLang="zh-CN" sz="1600" dirty="0" err="1">
                <a:solidFill>
                  <a:srgbClr val="5C5C5C"/>
                </a:solidFill>
                <a:latin typeface="微软雅黑" panose="020B0503020204020204" pitchFamily="34" charset="-122"/>
                <a:ea typeface="微软雅黑" panose="020B0503020204020204" pitchFamily="34" charset="-122"/>
              </a:rPr>
              <a:t>ResNet</a:t>
            </a:r>
            <a:r>
              <a:rPr lang="en-US" altLang="zh-CN" sz="1600" dirty="0">
                <a:solidFill>
                  <a:srgbClr val="5C5C5C"/>
                </a:solidFill>
                <a:latin typeface="微软雅黑" panose="020B0503020204020204" pitchFamily="34" charset="-122"/>
                <a:ea typeface="微软雅黑" panose="020B0503020204020204" pitchFamily="34" charset="-122"/>
              </a:rPr>
              <a:t> in 2015 (Cited over 240k times)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Focal loss, Mask R-CNN, Group Normalization,</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Momentum</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Contrast …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CVPR Best Paper 2009 &amp; 2016, Marr Prize 2017</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769" y="2007901"/>
            <a:ext cx="2882900" cy="2882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7" y="586778"/>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Network Structure</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Rectangle 96"/>
              <p:cNvSpPr/>
              <p:nvPr/>
            </p:nvSpPr>
            <p:spPr>
              <a:xfrm>
                <a:off x="559922" y="1382172"/>
                <a:ext cx="5536078" cy="3002297"/>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Residual Neural Network</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14:m>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𝐹</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oMath>
                </a14:m>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14:m>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𝑜</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𝑥</m:t>
                    </m:r>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1</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2</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1</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e>
                    </m:d>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𝑛</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𝑛</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𝐹</m:t>
                                </m:r>
                              </m:e>
                              <m:sub>
                                <m:r>
                                  <a:rPr lang="en-US" altLang="zh-CN" sz="1600" b="0" i="1" smtClean="0">
                                    <a:solidFill>
                                      <a:srgbClr val="5C5C5C"/>
                                    </a:solidFill>
                                    <a:latin typeface="Cambria Math" panose="02040503050406030204" pitchFamily="18" charset="0"/>
                                    <a:ea typeface="微软雅黑" panose="020B0503020204020204" pitchFamily="34" charset="-122"/>
                                  </a:rPr>
                                  <m:t>1</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e>
                        </m:d>
                      </m:e>
                    </m:d>
                  </m:oMath>
                </a14:m>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That means the gradient can be directly propagated to every layer!</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Originally </a:t>
                </a:r>
                <a:r>
                  <a:rPr lang="en-US" altLang="zh-CN" sz="1600" dirty="0" err="1">
                    <a:solidFill>
                      <a:srgbClr val="5C5C5C"/>
                    </a:solidFill>
                    <a:latin typeface="微软雅黑" panose="020B0503020204020204" pitchFamily="34" charset="-122"/>
                    <a:ea typeface="微软雅黑" panose="020B0503020204020204" pitchFamily="34" charset="-122"/>
                  </a:rPr>
                  <a:t>ResNet</a:t>
                </a:r>
                <a:r>
                  <a:rPr lang="en-US" altLang="zh-CN" sz="1600" dirty="0">
                    <a:solidFill>
                      <a:srgbClr val="5C5C5C"/>
                    </a:solidFill>
                    <a:latin typeface="微软雅黑" panose="020B0503020204020204" pitchFamily="34" charset="-122"/>
                    <a:ea typeface="微软雅黑" panose="020B0503020204020204" pitchFamily="34" charset="-122"/>
                  </a:rPr>
                  <a:t> is not inspired by biology, however we found similar structures in brains later.</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559922" y="1382172"/>
                <a:ext cx="5536078" cy="3002297"/>
              </a:xfrm>
              <a:prstGeom prst="rect">
                <a:avLst/>
              </a:prstGeom>
              <a:blipFill rotWithShape="1">
                <a:blip r:embed="rId1"/>
                <a:stretch>
                  <a:fillRect l="-9" t="-14" b="14"/>
                </a:stretch>
              </a:blipFill>
            </p:spPr>
            <p:txBody>
              <a:bodyPr/>
              <a:lstStyle/>
              <a:p>
                <a:r>
                  <a:rPr lang="zh-CN" altLang="en-US">
                    <a:noFill/>
                  </a:rPr>
                  <a:t> </a:t>
                </a:r>
              </a:p>
            </p:txBody>
          </p:sp>
        </mc:Fallback>
      </mc:AlternateContent>
      <p:pic>
        <p:nvPicPr>
          <p:cNvPr id="2054" name="Picture 6"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164" y="2181085"/>
            <a:ext cx="5469257" cy="2963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4008" y="4618892"/>
            <a:ext cx="5205046"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We will talk about the convolutional residual module later.</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3" name="Rectangle 96"/>
          <p:cNvSpPr/>
          <p:nvPr/>
        </p:nvSpPr>
        <p:spPr>
          <a:xfrm>
            <a:off x="534070" y="1001921"/>
            <a:ext cx="9850170" cy="3926844"/>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Gradient</a:t>
            </a:r>
            <a:r>
              <a:rPr lang="zh-CN" altLang="en-US" b="1" dirty="0">
                <a:solidFill>
                  <a:srgbClr val="0339A6"/>
                </a:solidFill>
                <a:latin typeface="微软雅黑" panose="020B0503020204020204" pitchFamily="34" charset="-122"/>
                <a:ea typeface="微软雅黑" panose="020B0503020204020204" pitchFamily="34" charset="-122"/>
              </a:rPr>
              <a:t> </a:t>
            </a:r>
            <a:r>
              <a:rPr lang="en-US" altLang="zh-CN" b="1" dirty="0">
                <a:solidFill>
                  <a:srgbClr val="0339A6"/>
                </a:solidFill>
                <a:latin typeface="微软雅黑" panose="020B0503020204020204" pitchFamily="34" charset="-122"/>
                <a:ea typeface="微软雅黑" panose="020B0503020204020204" pitchFamily="34" charset="-122"/>
              </a:rPr>
              <a:t>Descent</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Batch Gradient Descent</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Calculating the average gradient of all training samples to update the parameters.</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It is computationally inefficient and memory-intensive.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Stochastic Gradient Descent</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Using only one sample at a time to update the parameters.</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Advantage: Low computational cost.</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Disadvantage: The convergence process may be unstable.</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Mini-batch Stochastic Gradient Descent </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Improves efficiency and stability by using small batches of samples.</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TextBox 3"/>
              <p:cNvSpPr txBox="1"/>
              <p:nvPr/>
            </p:nvSpPr>
            <p:spPr>
              <a:xfrm>
                <a:off x="8875652" y="2335310"/>
                <a:ext cx="2829170" cy="970202"/>
              </a:xfrm>
              <a:prstGeom prst="rect">
                <a:avLst/>
              </a:prstGeom>
              <a:noFill/>
            </p:spPr>
            <p:txBody>
              <a:bodyPr wrap="square">
                <a:spAutoFit/>
              </a:bodyPr>
              <a:lstStyle/>
              <a:p>
                <a:pPr lvl="1"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5C5C5C"/>
                          </a:solidFill>
                          <a:latin typeface="Cambria Math" panose="02040503050406030204" pitchFamily="18" charset="0"/>
                          <a:ea typeface="微软雅黑" panose="020B0503020204020204" pitchFamily="34" charset="-122"/>
                        </a:rPr>
                        <m:t>𝑊</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𝑊</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𝜂</m:t>
                      </m:r>
                      <m:r>
                        <a:rPr lang="en-US" altLang="zh-CN" sz="2000" b="0" i="1" smtClean="0">
                          <a:solidFill>
                            <a:srgbClr val="5C5C5C"/>
                          </a:solidFill>
                          <a:latin typeface="Cambria Math" panose="02040503050406030204" pitchFamily="18" charset="0"/>
                          <a:ea typeface="Cambria Math" panose="02040503050406030204" pitchFamily="18" charset="0"/>
                        </a:rPr>
                        <m:t>∙</m:t>
                      </m:r>
                      <m:f>
                        <m:fPr>
                          <m:ctrlPr>
                            <a:rPr lang="en-US" altLang="zh-CN" sz="2000" b="0" i="1" smtClean="0">
                              <a:solidFill>
                                <a:srgbClr val="5C5C5C"/>
                              </a:solidFill>
                              <a:latin typeface="Cambria Math" panose="02040503050406030204" pitchFamily="18" charset="0"/>
                              <a:ea typeface="Cambria Math" panose="02040503050406030204" pitchFamily="18" charset="0"/>
                            </a:rPr>
                          </m:ctrlPr>
                        </m:fPr>
                        <m:num>
                          <m:r>
                            <a:rPr lang="en-US" altLang="zh-CN" sz="2000" b="0" i="1"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𝐿</m:t>
                          </m:r>
                        </m:num>
                        <m:den>
                          <m:r>
                            <a:rPr lang="en-US" altLang="zh-CN" sz="2000" b="0" i="1"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𝑊</m:t>
                          </m:r>
                        </m:den>
                      </m:f>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8875652" y="2335310"/>
                <a:ext cx="2829170" cy="970202"/>
              </a:xfrm>
              <a:prstGeom prst="rect">
                <a:avLst/>
              </a:prstGeom>
              <a:blipFill rotWithShape="1">
                <a:blip r:embed="rId1"/>
                <a:stretch>
                  <a:fillRect l="-9" t="-43" r="18"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8781869" y="3627289"/>
                <a:ext cx="3636778" cy="553998"/>
              </a:xfrm>
              <a:prstGeom prst="rect">
                <a:avLst/>
              </a:prstGeom>
              <a:noFill/>
            </p:spPr>
            <p:txBody>
              <a:bodyPr wrap="square">
                <a:spAutoFit/>
              </a:bodyPr>
              <a:lstStyle/>
              <a:p>
                <a:pPr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5C5C5C"/>
                              </a:solidFill>
                              <a:latin typeface="Cambria Math" panose="02040503050406030204" pitchFamily="18" charset="0"/>
                              <a:ea typeface="微软雅黑" panose="020B0503020204020204" pitchFamily="34" charset="-122"/>
                            </a:rPr>
                          </m:ctrlPr>
                        </m:sSubPr>
                        <m:e>
                          <m:r>
                            <a:rPr lang="en-US" altLang="zh-CN" sz="2000" b="0" i="1" smtClean="0">
                              <a:solidFill>
                                <a:srgbClr val="5C5C5C"/>
                              </a:solidFill>
                              <a:latin typeface="Cambria Math" panose="02040503050406030204" pitchFamily="18" charset="0"/>
                              <a:ea typeface="微软雅黑" panose="020B0503020204020204" pitchFamily="34" charset="-122"/>
                            </a:rPr>
                            <m:t>𝜃</m:t>
                          </m:r>
                        </m:e>
                        <m:sub>
                          <m:r>
                            <a:rPr lang="en-US" altLang="zh-CN" sz="2000" b="0" i="1" smtClean="0">
                              <a:solidFill>
                                <a:srgbClr val="5C5C5C"/>
                              </a:solidFill>
                              <a:latin typeface="Cambria Math" panose="02040503050406030204" pitchFamily="18" charset="0"/>
                              <a:ea typeface="微软雅黑" panose="020B0503020204020204" pitchFamily="34" charset="-122"/>
                            </a:rPr>
                            <m:t>𝑡</m:t>
                          </m:r>
                        </m:sub>
                      </m:sSub>
                      <m:r>
                        <a:rPr lang="en-US" altLang="zh-CN" sz="2000" b="0" i="1" smtClean="0">
                          <a:solidFill>
                            <a:srgbClr val="5C5C5C"/>
                          </a:solidFill>
                          <a:latin typeface="Cambria Math" panose="02040503050406030204" pitchFamily="18" charset="0"/>
                          <a:ea typeface="微软雅黑" panose="020B0503020204020204" pitchFamily="34" charset="-122"/>
                        </a:rPr>
                        <m:t>=</m:t>
                      </m:r>
                      <m:sSub>
                        <m:sSubPr>
                          <m:ctrlPr>
                            <a:rPr lang="en-US" altLang="zh-CN" sz="2000" b="0" i="1" smtClean="0">
                              <a:solidFill>
                                <a:srgbClr val="5C5C5C"/>
                              </a:solidFill>
                              <a:latin typeface="Cambria Math" panose="02040503050406030204" pitchFamily="18" charset="0"/>
                              <a:ea typeface="微软雅黑" panose="020B0503020204020204" pitchFamily="34" charset="-122"/>
                            </a:rPr>
                          </m:ctrlPr>
                        </m:sSubPr>
                        <m:e>
                          <m:r>
                            <a:rPr lang="en-US" altLang="zh-CN" sz="2000" b="0" i="1" smtClean="0">
                              <a:solidFill>
                                <a:srgbClr val="5C5C5C"/>
                              </a:solidFill>
                              <a:latin typeface="Cambria Math" panose="02040503050406030204" pitchFamily="18" charset="0"/>
                              <a:ea typeface="微软雅黑" panose="020B0503020204020204" pitchFamily="34" charset="-122"/>
                            </a:rPr>
                            <m:t>𝜃</m:t>
                          </m:r>
                        </m:e>
                        <m:sub>
                          <m:r>
                            <a:rPr lang="en-US" altLang="zh-CN" sz="2000" b="0" i="1" smtClean="0">
                              <a:solidFill>
                                <a:srgbClr val="5C5C5C"/>
                              </a:solidFill>
                              <a:latin typeface="Cambria Math" panose="02040503050406030204" pitchFamily="18" charset="0"/>
                              <a:ea typeface="微软雅黑" panose="020B0503020204020204" pitchFamily="34" charset="-122"/>
                            </a:rPr>
                            <m:t>𝑡</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1</m:t>
                          </m:r>
                        </m:sub>
                      </m:sSub>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𝜂</m:t>
                      </m:r>
                      <m:r>
                        <m:rPr>
                          <m:sty m:val="p"/>
                        </m:rPr>
                        <a:rPr lang="en-US" altLang="zh-CN" sz="2000" b="0" i="0"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𝐽</m:t>
                      </m:r>
                      <m:r>
                        <a:rPr lang="en-US" altLang="zh-CN" sz="2000" b="0" i="1"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𝜃</m:t>
                      </m:r>
                      <m:r>
                        <a:rPr lang="en-US" altLang="zh-CN" sz="2000" b="0" i="1" smtClean="0">
                          <a:solidFill>
                            <a:srgbClr val="5C5C5C"/>
                          </a:solidFill>
                          <a:latin typeface="Cambria Math" panose="02040503050406030204" pitchFamily="18" charset="0"/>
                          <a:ea typeface="Cambria Math" panose="02040503050406030204" pitchFamily="18" charset="0"/>
                        </a:rPr>
                        <m:t>)</m:t>
                      </m:r>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8781869" y="3627289"/>
                <a:ext cx="3636778" cy="553998"/>
              </a:xfrm>
              <a:prstGeom prst="rect">
                <a:avLst/>
              </a:prstGeom>
              <a:blipFill rotWithShape="1">
                <a:blip r:embed="rId2"/>
                <a:stretch>
                  <a:fillRect l="-12" t="-31" r="16" b="81"/>
                </a:stretch>
              </a:blipFill>
            </p:spPr>
            <p:txBody>
              <a:bodyPr/>
              <a:lstStyle/>
              <a:p>
                <a:r>
                  <a:rPr lang="zh-CN" altLang="en-US">
                    <a:noFill/>
                  </a:rPr>
                  <a:t> </a:t>
                </a:r>
              </a:p>
            </p:txBody>
          </p:sp>
        </mc:Fallback>
      </mc:AlternateContent>
      <p:sp>
        <p:nvSpPr>
          <p:cNvPr id="7" name="TextBox 6"/>
          <p:cNvSpPr txBox="1"/>
          <p:nvPr/>
        </p:nvSpPr>
        <p:spPr>
          <a:xfrm>
            <a:off x="10138509" y="3305512"/>
            <a:ext cx="1756507" cy="369332"/>
          </a:xfrm>
          <a:prstGeom prst="rect">
            <a:avLst/>
          </a:prstGeom>
          <a:noFill/>
        </p:spPr>
        <p:txBody>
          <a:bodyPr wrap="square">
            <a:spAutoFit/>
          </a:bodyPr>
          <a:lstStyle/>
          <a:p>
            <a:r>
              <a:rPr lang="en-US" altLang="zh-CN" sz="1800" dirty="0">
                <a:solidFill>
                  <a:srgbClr val="5C5C5C"/>
                </a:solidFill>
                <a:latin typeface="微软雅黑" panose="020B0503020204020204" pitchFamily="34" charset="-122"/>
                <a:ea typeface="微软雅黑" panose="020B0503020204020204" pitchFamily="34" charset="-122"/>
              </a:rPr>
              <a:t>or</a:t>
            </a:r>
            <a:endParaRPr lang="zh-CN" altLang="en-US" dirty="0"/>
          </a:p>
        </p:txBody>
      </p:sp>
      <p:pic>
        <p:nvPicPr>
          <p:cNvPr id="6" name="Picture 5"/>
          <p:cNvPicPr>
            <a:picLocks noChangeAspect="1"/>
          </p:cNvPicPr>
          <p:nvPr/>
        </p:nvPicPr>
        <p:blipFill>
          <a:blip r:embed="rId3"/>
          <a:stretch>
            <a:fillRect/>
          </a:stretch>
        </p:blipFill>
        <p:spPr>
          <a:xfrm>
            <a:off x="1611592" y="4928765"/>
            <a:ext cx="5492593" cy="15031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Rectangle 96"/>
              <p:cNvSpPr/>
              <p:nvPr/>
            </p:nvSpPr>
            <p:spPr>
              <a:xfrm>
                <a:off x="559922" y="1236382"/>
                <a:ext cx="8107340" cy="2818849"/>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Momentum Gradient</a:t>
                </a:r>
                <a:r>
                  <a:rPr lang="zh-CN" altLang="en-US" b="1" dirty="0">
                    <a:solidFill>
                      <a:srgbClr val="0339A6"/>
                    </a:solidFill>
                    <a:latin typeface="微软雅黑" panose="020B0503020204020204" pitchFamily="34" charset="-122"/>
                    <a:ea typeface="微软雅黑" panose="020B0503020204020204" pitchFamily="34" charset="-122"/>
                  </a:rPr>
                  <a:t> </a:t>
                </a:r>
                <a:r>
                  <a:rPr lang="en-US" altLang="zh-CN" b="1" dirty="0">
                    <a:solidFill>
                      <a:srgbClr val="0339A6"/>
                    </a:solidFill>
                    <a:latin typeface="微软雅黑" panose="020B0503020204020204" pitchFamily="34" charset="-122"/>
                    <a:ea typeface="微软雅黑" panose="020B0503020204020204" pitchFamily="34" charset="-122"/>
                  </a:rPr>
                  <a:t>Descent (1980s)</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By introducing a momentum term, it combines the gradient update information from previous iterations to mitigate oscillations during the training process, especially near valleys or saddle points.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14:m>
                  <m:oMath xmlns:m="http://schemas.openxmlformats.org/officeDocument/2006/math">
                    <m:r>
                      <a:rPr lang="en-US" altLang="zh-CN" sz="1600">
                        <a:solidFill>
                          <a:srgbClr val="5C5C5C"/>
                        </a:solidFill>
                        <a:latin typeface="Cambria Math" panose="02040503050406030204" pitchFamily="18" charset="0"/>
                        <a:ea typeface="微软雅黑" panose="020B0503020204020204" pitchFamily="34" charset="-122"/>
                      </a:rPr>
                      <m:t>𝛾</m:t>
                    </m:r>
                  </m:oMath>
                </a14:m>
                <a:r>
                  <a:rPr lang="en-US" altLang="zh-CN" sz="1600" dirty="0">
                    <a:solidFill>
                      <a:srgbClr val="5C5C5C"/>
                    </a:solidFill>
                    <a:latin typeface="微软雅黑" panose="020B0503020204020204" pitchFamily="34" charset="-122"/>
                    <a:ea typeface="微软雅黑" panose="020B0503020204020204" pitchFamily="34" charset="-122"/>
                  </a:rPr>
                  <a:t> is the momentum coefficient.</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Momentum gradient descent cheaply simulates second-order gradients, similar to the Newton's method.</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559922" y="1236382"/>
                <a:ext cx="8107340" cy="2818849"/>
              </a:xfrm>
              <a:prstGeom prst="rect">
                <a:avLst/>
              </a:prstGeom>
              <a:blipFill rotWithShape="1">
                <a:blip r:embed="rId1"/>
                <a:stretch>
                  <a:fillRect l="-6" t="-1" r="2"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427405" y="4164154"/>
                <a:ext cx="4486030" cy="2308324"/>
              </a:xfrm>
              <a:prstGeom prst="rect">
                <a:avLst/>
              </a:prstGeom>
              <a:noFill/>
            </p:spPr>
            <p:txBody>
              <a:bodyPr wrap="square">
                <a:spAutoFit/>
              </a:bodyPr>
              <a:lstStyle/>
              <a:p>
                <a:pPr lvl="1" algn="just">
                  <a:lnSpc>
                    <a:spcPct val="150000"/>
                  </a:lnSpc>
                </a:pPr>
                <a:r>
                  <a:rPr lang="en-US" altLang="zh-CN" dirty="0">
                    <a:solidFill>
                      <a:srgbClr val="5C5C5C"/>
                    </a:solidFill>
                    <a:latin typeface="微软雅黑" panose="020B0503020204020204" pitchFamily="34" charset="-122"/>
                    <a:ea typeface="微软雅黑" panose="020B0503020204020204" pitchFamily="34" charset="-122"/>
                  </a:rPr>
                  <a:t>Normal GD:</a:t>
                </a:r>
                <a:endParaRPr lang="en-US" altLang="zh-CN" dirty="0">
                  <a:solidFill>
                    <a:srgbClr val="5C5C5C"/>
                  </a:solidFill>
                  <a:latin typeface="微软雅黑" panose="020B0503020204020204" pitchFamily="34" charset="-122"/>
                  <a:ea typeface="微软雅黑" panose="020B0503020204020204" pitchFamily="34" charset="-122"/>
                </a:endParaRPr>
              </a:p>
              <a:p>
                <a:pPr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solidFill>
                                <a:srgbClr val="5C5C5C"/>
                              </a:solidFill>
                              <a:latin typeface="Cambria Math" panose="02040503050406030204" pitchFamily="18" charset="0"/>
                              <a:ea typeface="微软雅黑" panose="020B0503020204020204" pitchFamily="34" charset="-122"/>
                            </a:rPr>
                          </m:ctrlPr>
                        </m:sSubPr>
                        <m:e>
                          <m:r>
                            <a:rPr lang="en-US" altLang="zh-CN" sz="2000" i="1">
                              <a:solidFill>
                                <a:srgbClr val="5C5C5C"/>
                              </a:solidFill>
                              <a:latin typeface="Cambria Math" panose="02040503050406030204" pitchFamily="18" charset="0"/>
                              <a:ea typeface="微软雅黑" panose="020B0503020204020204" pitchFamily="34" charset="-122"/>
                            </a:rPr>
                            <m:t>𝜃</m:t>
                          </m:r>
                        </m:e>
                        <m:sub>
                          <m:r>
                            <a:rPr lang="en-US" altLang="zh-CN" sz="2000" i="1">
                              <a:solidFill>
                                <a:srgbClr val="5C5C5C"/>
                              </a:solidFill>
                              <a:latin typeface="Cambria Math" panose="02040503050406030204" pitchFamily="18" charset="0"/>
                              <a:ea typeface="微软雅黑" panose="020B0503020204020204" pitchFamily="34" charset="-122"/>
                            </a:rPr>
                            <m:t>𝑡</m:t>
                          </m:r>
                        </m:sub>
                      </m:sSub>
                      <m:r>
                        <a:rPr lang="en-US" altLang="zh-CN" sz="2000" i="1">
                          <a:solidFill>
                            <a:srgbClr val="5C5C5C"/>
                          </a:solidFill>
                          <a:latin typeface="Cambria Math" panose="02040503050406030204" pitchFamily="18" charset="0"/>
                          <a:ea typeface="微软雅黑" panose="020B0503020204020204" pitchFamily="34" charset="-122"/>
                        </a:rPr>
                        <m:t>=</m:t>
                      </m:r>
                      <m:sSub>
                        <m:sSubPr>
                          <m:ctrlPr>
                            <a:rPr lang="en-US" altLang="zh-CN" sz="2000" i="1">
                              <a:solidFill>
                                <a:srgbClr val="5C5C5C"/>
                              </a:solidFill>
                              <a:latin typeface="Cambria Math" panose="02040503050406030204" pitchFamily="18" charset="0"/>
                              <a:ea typeface="微软雅黑" panose="020B0503020204020204" pitchFamily="34" charset="-122"/>
                            </a:rPr>
                          </m:ctrlPr>
                        </m:sSubPr>
                        <m:e>
                          <m:r>
                            <a:rPr lang="en-US" altLang="zh-CN" sz="2000" i="1">
                              <a:solidFill>
                                <a:srgbClr val="5C5C5C"/>
                              </a:solidFill>
                              <a:latin typeface="Cambria Math" panose="02040503050406030204" pitchFamily="18" charset="0"/>
                              <a:ea typeface="微软雅黑" panose="020B0503020204020204" pitchFamily="34" charset="-122"/>
                            </a:rPr>
                            <m:t>𝜃</m:t>
                          </m:r>
                        </m:e>
                        <m:sub>
                          <m:r>
                            <a:rPr lang="en-US" altLang="zh-CN" sz="2000" i="1">
                              <a:solidFill>
                                <a:srgbClr val="5C5C5C"/>
                              </a:solidFill>
                              <a:latin typeface="Cambria Math" panose="02040503050406030204" pitchFamily="18" charset="0"/>
                              <a:ea typeface="微软雅黑" panose="020B0503020204020204" pitchFamily="34" charset="-122"/>
                            </a:rPr>
                            <m:t>𝑡</m:t>
                          </m:r>
                          <m:r>
                            <a:rPr lang="en-US" altLang="zh-CN" sz="2000" i="1">
                              <a:solidFill>
                                <a:srgbClr val="5C5C5C"/>
                              </a:solidFill>
                              <a:latin typeface="Cambria Math" panose="02040503050406030204" pitchFamily="18" charset="0"/>
                              <a:ea typeface="微软雅黑" panose="020B0503020204020204" pitchFamily="34" charset="-122"/>
                            </a:rPr>
                            <m:t>−</m:t>
                          </m:r>
                          <m:r>
                            <a:rPr lang="en-US" altLang="zh-CN" sz="2000" i="1">
                              <a:solidFill>
                                <a:srgbClr val="5C5C5C"/>
                              </a:solidFill>
                              <a:latin typeface="Cambria Math" panose="02040503050406030204" pitchFamily="18" charset="0"/>
                              <a:ea typeface="微软雅黑" panose="020B0503020204020204" pitchFamily="34" charset="-122"/>
                            </a:rPr>
                            <m:t>1</m:t>
                          </m:r>
                        </m:sub>
                      </m:sSub>
                      <m:r>
                        <a:rPr lang="en-US" altLang="zh-CN" sz="2000" i="1">
                          <a:solidFill>
                            <a:srgbClr val="5C5C5C"/>
                          </a:solidFill>
                          <a:latin typeface="Cambria Math" panose="02040503050406030204" pitchFamily="18" charset="0"/>
                          <a:ea typeface="微软雅黑" panose="020B0503020204020204" pitchFamily="34" charset="-122"/>
                        </a:rPr>
                        <m:t>−</m:t>
                      </m:r>
                      <m:r>
                        <a:rPr lang="en-US" altLang="zh-CN" sz="2000" i="1">
                          <a:solidFill>
                            <a:srgbClr val="5C5C5C"/>
                          </a:solidFill>
                          <a:latin typeface="Cambria Math" panose="02040503050406030204" pitchFamily="18" charset="0"/>
                          <a:ea typeface="微软雅黑" panose="020B0503020204020204" pitchFamily="34" charset="-122"/>
                        </a:rPr>
                        <m:t>𝜂</m:t>
                      </m:r>
                      <m:r>
                        <m:rPr>
                          <m:sty m:val="p"/>
                        </m:rPr>
                        <a:rPr lang="en-US" altLang="zh-CN" sz="2000">
                          <a:solidFill>
                            <a:srgbClr val="5C5C5C"/>
                          </a:solidFill>
                          <a:latin typeface="Cambria Math" panose="02040503050406030204" pitchFamily="18" charset="0"/>
                          <a:ea typeface="Cambria Math" panose="02040503050406030204" pitchFamily="18" charset="0"/>
                        </a:rPr>
                        <m:t>∇</m:t>
                      </m:r>
                      <m:r>
                        <a:rPr lang="en-US" altLang="zh-CN" sz="2000" i="1">
                          <a:solidFill>
                            <a:srgbClr val="5C5C5C"/>
                          </a:solidFill>
                          <a:latin typeface="Cambria Math" panose="02040503050406030204" pitchFamily="18" charset="0"/>
                          <a:ea typeface="Cambria Math" panose="02040503050406030204" pitchFamily="18" charset="0"/>
                        </a:rPr>
                        <m:t>𝐽</m:t>
                      </m:r>
                      <m:r>
                        <a:rPr lang="en-US" altLang="zh-CN" sz="2000" i="1">
                          <a:solidFill>
                            <a:srgbClr val="5C5C5C"/>
                          </a:solidFill>
                          <a:latin typeface="Cambria Math" panose="02040503050406030204" pitchFamily="18" charset="0"/>
                          <a:ea typeface="Cambria Math" panose="02040503050406030204" pitchFamily="18" charset="0"/>
                        </a:rPr>
                        <m:t>(</m:t>
                      </m:r>
                      <m:r>
                        <a:rPr lang="en-US" altLang="zh-CN" sz="2000" i="1">
                          <a:solidFill>
                            <a:srgbClr val="5C5C5C"/>
                          </a:solidFill>
                          <a:latin typeface="Cambria Math" panose="02040503050406030204" pitchFamily="18" charset="0"/>
                          <a:ea typeface="Cambria Math" panose="02040503050406030204" pitchFamily="18" charset="0"/>
                        </a:rPr>
                        <m:t>𝜃</m:t>
                      </m:r>
                      <m:r>
                        <a:rPr lang="en-US" altLang="zh-CN" sz="2000" i="1">
                          <a:solidFill>
                            <a:srgbClr val="5C5C5C"/>
                          </a:solidFill>
                          <a:latin typeface="Cambria Math" panose="02040503050406030204" pitchFamily="18" charset="0"/>
                          <a:ea typeface="Cambria Math" panose="02040503050406030204" pitchFamily="18" charset="0"/>
                        </a:rPr>
                        <m:t>)</m:t>
                      </m:r>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a:p>
                <a:pPr lvl="1">
                  <a:lnSpc>
                    <a:spcPct val="150000"/>
                  </a:lnSpc>
                </a:pPr>
                <a:r>
                  <a:rPr lang="en-US" altLang="zh-CN" b="0" dirty="0">
                    <a:solidFill>
                      <a:srgbClr val="5C5C5C"/>
                    </a:solidFill>
                    <a:latin typeface="微软雅黑" panose="020B0503020204020204" pitchFamily="34" charset="-122"/>
                    <a:ea typeface="微软雅黑" panose="020B0503020204020204" pitchFamily="34" charset="-122"/>
                  </a:rPr>
                  <a:t>Momentum GD:</a:t>
                </a:r>
                <a:endParaRPr lang="en-US" altLang="zh-CN" b="0" dirty="0">
                  <a:solidFill>
                    <a:srgbClr val="5C5C5C"/>
                  </a:solidFill>
                  <a:latin typeface="微软雅黑" panose="020B0503020204020204" pitchFamily="34" charset="-122"/>
                  <a:ea typeface="微软雅黑" panose="020B0503020204020204" pitchFamily="34" charset="-122"/>
                </a:endParaRPr>
              </a:p>
              <a:p>
                <a:pPr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5C5C5C"/>
                              </a:solidFill>
                              <a:latin typeface="Cambria Math" panose="02040503050406030204" pitchFamily="18" charset="0"/>
                              <a:ea typeface="微软雅黑" panose="020B0503020204020204" pitchFamily="34" charset="-122"/>
                            </a:rPr>
                          </m:ctrlPr>
                        </m:sSubPr>
                        <m:e>
                          <m:r>
                            <a:rPr lang="en-US" altLang="zh-CN" sz="2000" b="0" i="1" smtClean="0">
                              <a:solidFill>
                                <a:srgbClr val="5C5C5C"/>
                              </a:solidFill>
                              <a:latin typeface="Cambria Math" panose="02040503050406030204" pitchFamily="18" charset="0"/>
                              <a:ea typeface="微软雅黑" panose="020B0503020204020204" pitchFamily="34" charset="-122"/>
                            </a:rPr>
                            <m:t>𝑣</m:t>
                          </m:r>
                        </m:e>
                        <m:sub>
                          <m:r>
                            <a:rPr lang="en-US" altLang="zh-CN" sz="2000" b="0" i="1" smtClean="0">
                              <a:solidFill>
                                <a:srgbClr val="5C5C5C"/>
                              </a:solidFill>
                              <a:latin typeface="Cambria Math" panose="02040503050406030204" pitchFamily="18" charset="0"/>
                              <a:ea typeface="微软雅黑" panose="020B0503020204020204" pitchFamily="34" charset="-122"/>
                            </a:rPr>
                            <m:t>𝑡</m:t>
                          </m:r>
                        </m:sub>
                      </m:sSub>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𝛾</m:t>
                      </m:r>
                      <m:sSub>
                        <m:sSubPr>
                          <m:ctrlPr>
                            <a:rPr lang="en-US" altLang="zh-CN" sz="2000" b="0" i="1" smtClean="0">
                              <a:solidFill>
                                <a:srgbClr val="5C5C5C"/>
                              </a:solidFill>
                              <a:latin typeface="Cambria Math" panose="02040503050406030204" pitchFamily="18" charset="0"/>
                              <a:ea typeface="微软雅黑" panose="020B0503020204020204" pitchFamily="34" charset="-122"/>
                            </a:rPr>
                          </m:ctrlPr>
                        </m:sSubPr>
                        <m:e>
                          <m:r>
                            <a:rPr lang="en-US" altLang="zh-CN" sz="2000" b="0" i="1" smtClean="0">
                              <a:solidFill>
                                <a:srgbClr val="5C5C5C"/>
                              </a:solidFill>
                              <a:latin typeface="Cambria Math" panose="02040503050406030204" pitchFamily="18" charset="0"/>
                              <a:ea typeface="微软雅黑" panose="020B0503020204020204" pitchFamily="34" charset="-122"/>
                            </a:rPr>
                            <m:t>𝑣</m:t>
                          </m:r>
                        </m:e>
                        <m:sub>
                          <m:r>
                            <a:rPr lang="en-US" altLang="zh-CN" sz="2000" b="0" i="1" smtClean="0">
                              <a:solidFill>
                                <a:srgbClr val="5C5C5C"/>
                              </a:solidFill>
                              <a:latin typeface="Cambria Math" panose="02040503050406030204" pitchFamily="18" charset="0"/>
                              <a:ea typeface="微软雅黑" panose="020B0503020204020204" pitchFamily="34" charset="-122"/>
                            </a:rPr>
                            <m:t>𝑡</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1</m:t>
                          </m:r>
                        </m:sub>
                      </m:sSub>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i="1">
                          <a:solidFill>
                            <a:srgbClr val="5C5C5C"/>
                          </a:solidFill>
                          <a:latin typeface="Cambria Math" panose="02040503050406030204" pitchFamily="18" charset="0"/>
                          <a:ea typeface="微软雅黑" panose="020B0503020204020204" pitchFamily="34" charset="-122"/>
                        </a:rPr>
                        <m:t>𝜂</m:t>
                      </m:r>
                      <m:r>
                        <m:rPr>
                          <m:sty m:val="p"/>
                        </m:rPr>
                        <a:rPr lang="en-US" altLang="zh-CN" sz="2000">
                          <a:solidFill>
                            <a:srgbClr val="5C5C5C"/>
                          </a:solidFill>
                          <a:latin typeface="Cambria Math" panose="02040503050406030204" pitchFamily="18" charset="0"/>
                          <a:ea typeface="Cambria Math" panose="02040503050406030204" pitchFamily="18" charset="0"/>
                        </a:rPr>
                        <m:t>∇</m:t>
                      </m:r>
                      <m:r>
                        <a:rPr lang="en-US" altLang="zh-CN" sz="2000" i="1">
                          <a:solidFill>
                            <a:srgbClr val="5C5C5C"/>
                          </a:solidFill>
                          <a:latin typeface="Cambria Math" panose="02040503050406030204" pitchFamily="18" charset="0"/>
                          <a:ea typeface="Cambria Math" panose="02040503050406030204" pitchFamily="18" charset="0"/>
                        </a:rPr>
                        <m:t>𝐽</m:t>
                      </m:r>
                      <m:r>
                        <a:rPr lang="en-US" altLang="zh-CN" sz="2000" i="1">
                          <a:solidFill>
                            <a:srgbClr val="5C5C5C"/>
                          </a:solidFill>
                          <a:latin typeface="Cambria Math" panose="02040503050406030204" pitchFamily="18" charset="0"/>
                          <a:ea typeface="Cambria Math" panose="02040503050406030204" pitchFamily="18" charset="0"/>
                        </a:rPr>
                        <m:t>(</m:t>
                      </m:r>
                      <m:r>
                        <a:rPr lang="en-US" altLang="zh-CN" sz="2000" i="1">
                          <a:solidFill>
                            <a:srgbClr val="5C5C5C"/>
                          </a:solidFill>
                          <a:latin typeface="Cambria Math" panose="02040503050406030204" pitchFamily="18" charset="0"/>
                          <a:ea typeface="Cambria Math" panose="02040503050406030204" pitchFamily="18" charset="0"/>
                        </a:rPr>
                        <m:t>𝜃</m:t>
                      </m:r>
                      <m:r>
                        <a:rPr lang="en-US" altLang="zh-CN" sz="2000" i="1">
                          <a:solidFill>
                            <a:srgbClr val="5C5C5C"/>
                          </a:solidFill>
                          <a:latin typeface="Cambria Math" panose="02040503050406030204" pitchFamily="18" charset="0"/>
                          <a:ea typeface="Cambria Math" panose="02040503050406030204" pitchFamily="18" charset="0"/>
                        </a:rPr>
                        <m:t>)</m:t>
                      </m:r>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a:p>
                <a:pPr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5C5C5C"/>
                              </a:solidFill>
                              <a:latin typeface="Cambria Math" panose="02040503050406030204" pitchFamily="18" charset="0"/>
                              <a:ea typeface="微软雅黑" panose="020B0503020204020204" pitchFamily="34" charset="-122"/>
                            </a:rPr>
                          </m:ctrlPr>
                        </m:sSubPr>
                        <m:e>
                          <m:r>
                            <a:rPr lang="en-US" altLang="zh-CN" sz="2000" i="1">
                              <a:solidFill>
                                <a:srgbClr val="5C5C5C"/>
                              </a:solidFill>
                              <a:latin typeface="Cambria Math" panose="02040503050406030204" pitchFamily="18" charset="0"/>
                              <a:ea typeface="微软雅黑" panose="020B0503020204020204" pitchFamily="34" charset="-122"/>
                            </a:rPr>
                            <m:t>𝜃</m:t>
                          </m:r>
                        </m:e>
                        <m:sub>
                          <m:r>
                            <a:rPr lang="en-US" altLang="zh-CN" sz="2000" i="1">
                              <a:solidFill>
                                <a:srgbClr val="5C5C5C"/>
                              </a:solidFill>
                              <a:latin typeface="Cambria Math" panose="02040503050406030204" pitchFamily="18" charset="0"/>
                              <a:ea typeface="微软雅黑" panose="020B0503020204020204" pitchFamily="34" charset="-122"/>
                            </a:rPr>
                            <m:t>𝑡</m:t>
                          </m:r>
                        </m:sub>
                      </m:sSub>
                      <m:r>
                        <a:rPr lang="en-US" altLang="zh-CN" sz="2000" i="1">
                          <a:solidFill>
                            <a:srgbClr val="5C5C5C"/>
                          </a:solidFill>
                          <a:latin typeface="Cambria Math" panose="02040503050406030204" pitchFamily="18" charset="0"/>
                          <a:ea typeface="微软雅黑" panose="020B0503020204020204" pitchFamily="34" charset="-122"/>
                        </a:rPr>
                        <m:t>=</m:t>
                      </m:r>
                      <m:sSub>
                        <m:sSubPr>
                          <m:ctrlPr>
                            <a:rPr lang="en-US" altLang="zh-CN" sz="2000" i="1">
                              <a:solidFill>
                                <a:srgbClr val="5C5C5C"/>
                              </a:solidFill>
                              <a:latin typeface="Cambria Math" panose="02040503050406030204" pitchFamily="18" charset="0"/>
                              <a:ea typeface="微软雅黑" panose="020B0503020204020204" pitchFamily="34" charset="-122"/>
                            </a:rPr>
                          </m:ctrlPr>
                        </m:sSubPr>
                        <m:e>
                          <m:r>
                            <a:rPr lang="en-US" altLang="zh-CN" sz="2000" i="1">
                              <a:solidFill>
                                <a:srgbClr val="5C5C5C"/>
                              </a:solidFill>
                              <a:latin typeface="Cambria Math" panose="02040503050406030204" pitchFamily="18" charset="0"/>
                              <a:ea typeface="微软雅黑" panose="020B0503020204020204" pitchFamily="34" charset="-122"/>
                            </a:rPr>
                            <m:t>𝜃</m:t>
                          </m:r>
                        </m:e>
                        <m:sub>
                          <m:r>
                            <a:rPr lang="en-US" altLang="zh-CN" sz="2000" i="1">
                              <a:solidFill>
                                <a:srgbClr val="5C5C5C"/>
                              </a:solidFill>
                              <a:latin typeface="Cambria Math" panose="02040503050406030204" pitchFamily="18" charset="0"/>
                              <a:ea typeface="微软雅黑" panose="020B0503020204020204" pitchFamily="34" charset="-122"/>
                            </a:rPr>
                            <m:t>𝑡</m:t>
                          </m:r>
                          <m:r>
                            <a:rPr lang="en-US" altLang="zh-CN" sz="2000" i="1">
                              <a:solidFill>
                                <a:srgbClr val="5C5C5C"/>
                              </a:solidFill>
                              <a:latin typeface="Cambria Math" panose="02040503050406030204" pitchFamily="18" charset="0"/>
                              <a:ea typeface="微软雅黑" panose="020B0503020204020204" pitchFamily="34" charset="-122"/>
                            </a:rPr>
                            <m:t>−</m:t>
                          </m:r>
                          <m:r>
                            <a:rPr lang="en-US" altLang="zh-CN" sz="2000" i="1">
                              <a:solidFill>
                                <a:srgbClr val="5C5C5C"/>
                              </a:solidFill>
                              <a:latin typeface="Cambria Math" panose="02040503050406030204" pitchFamily="18" charset="0"/>
                              <a:ea typeface="微软雅黑" panose="020B0503020204020204" pitchFamily="34" charset="-122"/>
                            </a:rPr>
                            <m:t>1</m:t>
                          </m:r>
                        </m:sub>
                      </m:sSub>
                      <m:r>
                        <a:rPr lang="en-US" altLang="zh-CN" sz="2000" i="1">
                          <a:solidFill>
                            <a:srgbClr val="5C5C5C"/>
                          </a:solidFill>
                          <a:latin typeface="Cambria Math" panose="02040503050406030204" pitchFamily="18" charset="0"/>
                          <a:ea typeface="微软雅黑" panose="020B0503020204020204" pitchFamily="34" charset="-122"/>
                        </a:rPr>
                        <m:t>−</m:t>
                      </m:r>
                      <m:sSub>
                        <m:sSubPr>
                          <m:ctrlPr>
                            <a:rPr lang="en-US" altLang="zh-CN" sz="2000" b="0" i="1" smtClean="0">
                              <a:solidFill>
                                <a:srgbClr val="5C5C5C"/>
                              </a:solidFill>
                              <a:latin typeface="Cambria Math" panose="02040503050406030204" pitchFamily="18" charset="0"/>
                              <a:ea typeface="微软雅黑" panose="020B0503020204020204" pitchFamily="34" charset="-122"/>
                            </a:rPr>
                          </m:ctrlPr>
                        </m:sSubPr>
                        <m:e>
                          <m:r>
                            <a:rPr lang="en-US" altLang="zh-CN" sz="2000" b="0" i="1" smtClean="0">
                              <a:solidFill>
                                <a:srgbClr val="5C5C5C"/>
                              </a:solidFill>
                              <a:latin typeface="Cambria Math" panose="02040503050406030204" pitchFamily="18" charset="0"/>
                              <a:ea typeface="微软雅黑" panose="020B0503020204020204" pitchFamily="34" charset="-122"/>
                            </a:rPr>
                            <m:t>𝑣</m:t>
                          </m:r>
                        </m:e>
                        <m:sub>
                          <m:r>
                            <a:rPr lang="en-US" altLang="zh-CN" sz="2000" b="0" i="1" smtClean="0">
                              <a:solidFill>
                                <a:srgbClr val="5C5C5C"/>
                              </a:solidFill>
                              <a:latin typeface="Cambria Math" panose="02040503050406030204" pitchFamily="18" charset="0"/>
                              <a:ea typeface="微软雅黑" panose="020B0503020204020204" pitchFamily="34" charset="-122"/>
                            </a:rPr>
                            <m:t>𝑡</m:t>
                          </m:r>
                        </m:sub>
                      </m:sSub>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427405" y="4164154"/>
                <a:ext cx="4486030" cy="2308324"/>
              </a:xfrm>
              <a:prstGeom prst="rect">
                <a:avLst/>
              </a:prstGeom>
              <a:blipFill rotWithShape="1">
                <a:blip r:embed="rId2"/>
                <a:stretch>
                  <a:fillRect l="-1" t="-20" r="10" b="24"/>
                </a:stretch>
              </a:blipFill>
            </p:spPr>
            <p:txBody>
              <a:bodyPr/>
              <a:lstStyle/>
              <a:p>
                <a:r>
                  <a:rPr lang="zh-CN" altLang="en-US">
                    <a:noFill/>
                  </a:rPr>
                  <a:t> </a:t>
                </a:r>
              </a:p>
            </p:txBody>
          </p:sp>
        </mc:Fallback>
      </mc:AlternateContent>
      <p:pic>
        <p:nvPicPr>
          <p:cNvPr id="2050" name="Picture 2" descr="Gradient Descent with Momentum - Andrea Perla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281" y="4392293"/>
            <a:ext cx="5467917" cy="2080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Rectangle 96"/>
              <p:cNvSpPr/>
              <p:nvPr/>
            </p:nvSpPr>
            <p:spPr>
              <a:xfrm>
                <a:off x="559922" y="1236382"/>
                <a:ext cx="8107340" cy="5009385"/>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Adaptive  Learning Rate</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err="1">
                    <a:solidFill>
                      <a:srgbClr val="5C5C5C"/>
                    </a:solidFill>
                    <a:latin typeface="微软雅黑" panose="020B0503020204020204" pitchFamily="34" charset="-122"/>
                    <a:ea typeface="微软雅黑" panose="020B0503020204020204" pitchFamily="34" charset="-122"/>
                  </a:rPr>
                  <a:t>AdaGrad</a:t>
                </a:r>
                <a:r>
                  <a:rPr lang="en-US" altLang="zh-CN" sz="1600" dirty="0">
                    <a:solidFill>
                      <a:srgbClr val="5C5C5C"/>
                    </a:solidFill>
                    <a:latin typeface="微软雅黑" panose="020B0503020204020204" pitchFamily="34" charset="-122"/>
                    <a:ea typeface="微软雅黑" panose="020B0503020204020204" pitchFamily="34" charset="-122"/>
                  </a:rPr>
                  <a:t> (2011)</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Adjusts the learning rate for each parameter based on the sum of historical squared gradients, making it well-suited for sparse data.</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zh-CN" altLang="en-US" sz="1600" i="1">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r>
                        <m:rPr>
                          <m:sty m:val="p"/>
                        </m:rPr>
                        <a:rPr lang="en-US" altLang="zh-CN" sz="1600" i="1">
                          <a:solidFill>
                            <a:srgbClr val="5C5C5C"/>
                          </a:solidFill>
                          <a:latin typeface="Cambria Math" panose="02040503050406030204" pitchFamily="18" charset="0"/>
                          <a:ea typeface="微软雅黑" panose="020B0503020204020204" pitchFamily="34" charset="-122"/>
                        </a:rPr>
                        <m:t>∇</m:t>
                      </m:r>
                      <m:r>
                        <a:rPr lang="zh-CN" altLang="en-US" sz="1600" i="1">
                          <a:solidFill>
                            <a:srgbClr val="5C5C5C"/>
                          </a:solidFill>
                          <a:latin typeface="Cambria Math" panose="02040503050406030204" pitchFamily="18" charset="0"/>
                          <a:ea typeface="微软雅黑" panose="020B0503020204020204" pitchFamily="34" charset="-122"/>
                        </a:rPr>
                        <m:t>𝐽</m:t>
                      </m:r>
                      <m:d>
                        <m:dPr>
                          <m:ctrlPr>
                            <a:rPr lang="en-US" altLang="zh-CN" sz="1600" i="1">
                              <a:solidFill>
                                <a:srgbClr val="5C5C5C"/>
                              </a:solidFill>
                              <a:latin typeface="Cambria Math" panose="02040503050406030204" pitchFamily="18" charset="0"/>
                              <a:ea typeface="微软雅黑" panose="020B0503020204020204" pitchFamily="34" charset="-122"/>
                            </a:rPr>
                          </m:ctrlPr>
                        </m:dPr>
                        <m:e>
                          <m:r>
                            <a:rPr lang="zh-CN" altLang="en-US" sz="1600" i="1">
                              <a:solidFill>
                                <a:srgbClr val="5C5C5C"/>
                              </a:solidFill>
                              <a:latin typeface="Cambria Math" panose="02040503050406030204" pitchFamily="18" charset="0"/>
                              <a:ea typeface="微软雅黑" panose="020B0503020204020204" pitchFamily="34" charset="-122"/>
                            </a:rPr>
                            <m:t>𝜃</m:t>
                          </m:r>
                        </m:e>
                      </m:d>
                    </m:oMath>
                  </m:oMathPara>
                </a14:m>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𝜃</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𝜃</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𝜂</m:t>
                          </m:r>
                        </m:num>
                        <m:den>
                          <m:rad>
                            <m:radPr>
                              <m:degHide m:val="on"/>
                              <m:ctrlPr>
                                <a:rPr lang="en-US" altLang="zh-CN" sz="1600" b="0" i="1" smtClean="0">
                                  <a:solidFill>
                                    <a:srgbClr val="5C5C5C"/>
                                  </a:solidFill>
                                  <a:latin typeface="Cambria Math" panose="02040503050406030204" pitchFamily="18" charset="0"/>
                                  <a:ea typeface="微软雅黑" panose="020B0503020204020204" pitchFamily="34" charset="-122"/>
                                </a:rPr>
                              </m:ctrlPr>
                            </m:radPr>
                            <m:deg/>
                            <m:e>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𝐺</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𝜖</m:t>
                              </m:r>
                            </m:e>
                          </m:rad>
                        </m:den>
                      </m:f>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zh-CN" altLang="en-US" sz="1600" i="1">
                              <a:solidFill>
                                <a:srgbClr val="5C5C5C"/>
                              </a:solidFill>
                              <a:latin typeface="Cambria Math" panose="02040503050406030204" pitchFamily="18" charset="0"/>
                              <a:ea typeface="微软雅黑" panose="020B0503020204020204" pitchFamily="34" charset="-122"/>
                            </a:rPr>
                            <m:t>𝑔</m:t>
                          </m:r>
                        </m:e>
                        <m:sub>
                          <m:r>
                            <a:rPr lang="en-US" altLang="zh-CN" sz="1600" i="1">
                              <a:solidFill>
                                <a:srgbClr val="5C5C5C"/>
                              </a:solidFill>
                              <a:latin typeface="Cambria Math" panose="02040503050406030204" pitchFamily="18" charset="0"/>
                              <a:ea typeface="微软雅黑" panose="020B0503020204020204" pitchFamily="34" charset="-122"/>
                            </a:rPr>
                            <m:t>𝑡</m:t>
                          </m:r>
                        </m:sub>
                      </m:sSub>
                    </m:oMath>
                  </m:oMathPara>
                </a14:m>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𝐺</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nary>
                        <m:naryPr>
                          <m:chr m:val="∑"/>
                          <m:ctrlPr>
                            <a:rPr lang="en-US" altLang="zh-CN" sz="1600" b="0" i="1" smtClean="0">
                              <a:solidFill>
                                <a:srgbClr val="5C5C5C"/>
                              </a:solidFill>
                              <a:latin typeface="Cambria Math" panose="02040503050406030204" pitchFamily="18" charset="0"/>
                              <a:ea typeface="微软雅黑" panose="020B0503020204020204" pitchFamily="34" charset="-122"/>
                            </a:rPr>
                          </m:ctrlPr>
                        </m:naryPr>
                        <m:sub>
                          <m:r>
                            <a:rPr lang="en-US" altLang="zh-CN" sz="1600" b="0" i="1" smtClean="0">
                              <a:solidFill>
                                <a:srgbClr val="5C5C5C"/>
                              </a:solidFill>
                              <a:latin typeface="Cambria Math" panose="02040503050406030204" pitchFamily="18" charset="0"/>
                              <a:ea typeface="微软雅黑" panose="020B0503020204020204" pitchFamily="34" charset="-122"/>
                            </a:rPr>
                            <m:t>𝑖</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up>
                          <m:r>
                            <a:rPr lang="en-US" altLang="zh-CN" sz="1600" b="0" i="1" smtClean="0">
                              <a:solidFill>
                                <a:srgbClr val="5C5C5C"/>
                              </a:solidFill>
                              <a:latin typeface="Cambria Math" panose="02040503050406030204" pitchFamily="18" charset="0"/>
                              <a:ea typeface="微软雅黑" panose="020B0503020204020204" pitchFamily="34" charset="-122"/>
                            </a:rPr>
                            <m:t>𝑡</m:t>
                          </m:r>
                        </m:sup>
                        <m:e>
                          <m:sSubSup>
                            <m:sSubSupPr>
                              <m:ctrlPr>
                                <a:rPr lang="en-US" altLang="zh-CN" sz="1600" b="0" i="1" smtClean="0">
                                  <a:solidFill>
                                    <a:srgbClr val="5C5C5C"/>
                                  </a:solidFill>
                                  <a:latin typeface="Cambria Math" panose="02040503050406030204" pitchFamily="18" charset="0"/>
                                  <a:ea typeface="微软雅黑" panose="020B0503020204020204" pitchFamily="34" charset="-122"/>
                                </a:rPr>
                              </m:ctrlPr>
                            </m:sSubSupPr>
                            <m:e>
                              <m:r>
                                <a:rPr lang="en-US" altLang="zh-CN" sz="1600" b="0" i="1" smtClean="0">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𝑖</m:t>
                              </m:r>
                            </m:sub>
                            <m:sup>
                              <m:r>
                                <a:rPr lang="en-US" altLang="zh-CN" sz="1600" b="0" i="1" smtClean="0">
                                  <a:solidFill>
                                    <a:srgbClr val="5C5C5C"/>
                                  </a:solidFill>
                                  <a:latin typeface="Cambria Math" panose="02040503050406030204" pitchFamily="18" charset="0"/>
                                  <a:ea typeface="微软雅黑" panose="020B0503020204020204" pitchFamily="34" charset="-122"/>
                                </a:rPr>
                                <m:t>2</m:t>
                              </m:r>
                            </m:sup>
                          </m:sSubSup>
                        </m:e>
                      </m:nary>
                    </m:oMath>
                  </m:oMathPara>
                </a14:m>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b="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m:rPr>
                            <m:sty m:val="p"/>
                          </m:rPr>
                          <a:rPr lang="en-US" altLang="zh-CN" sz="1600" b="0" i="0" smtClean="0">
                            <a:solidFill>
                              <a:srgbClr val="5C5C5C"/>
                            </a:solidFill>
                            <a:latin typeface="Cambria Math" panose="02040503050406030204" pitchFamily="18" charset="0"/>
                            <a:ea typeface="微软雅黑" panose="020B0503020204020204" pitchFamily="34" charset="-122"/>
                          </a:rPr>
                          <m:t>G</m:t>
                        </m:r>
                      </m:e>
                      <m:sub>
                        <m:r>
                          <m:rPr>
                            <m:sty m:val="p"/>
                          </m:rPr>
                          <a:rPr lang="en-US" altLang="zh-CN" sz="1600" b="0" i="0" smtClean="0">
                            <a:solidFill>
                              <a:srgbClr val="5C5C5C"/>
                            </a:solidFill>
                            <a:latin typeface="Cambria Math" panose="02040503050406030204" pitchFamily="18" charset="0"/>
                            <a:ea typeface="微软雅黑" panose="020B0503020204020204" pitchFamily="34" charset="-122"/>
                          </a:rPr>
                          <m:t>t</m:t>
                        </m:r>
                      </m:sub>
                    </m:sSub>
                  </m:oMath>
                </a14:m>
                <a:r>
                  <a:rPr lang="en-US" altLang="zh-CN" sz="1600" dirty="0">
                    <a:solidFill>
                      <a:srgbClr val="5C5C5C"/>
                    </a:solidFill>
                    <a:latin typeface="微软雅黑" panose="020B0503020204020204" pitchFamily="34" charset="-122"/>
                    <a:ea typeface="微软雅黑" panose="020B0503020204020204" pitchFamily="34" charset="-122"/>
                  </a:rPr>
                  <a:t>the cumulative sum of squared gradients.</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η is the learning rate, and ϵ is a small constant to avoid division by zero. </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559922" y="1236382"/>
                <a:ext cx="8107340" cy="5009385"/>
              </a:xfrm>
              <a:prstGeom prst="rect">
                <a:avLst/>
              </a:prstGeom>
              <a:blipFill rotWithShape="1">
                <a:blip r:embed="rId1"/>
                <a:stretch>
                  <a:fillRect l="-6" t="-1" r="2" b="11"/>
                </a:stretch>
              </a:blipFill>
            </p:spPr>
            <p:txBody>
              <a:bodyPr/>
              <a:lstStyle/>
              <a:p>
                <a:r>
                  <a:rPr lang="zh-CN" altLang="en-US">
                    <a:noFill/>
                  </a:rPr>
                  <a:t> </a:t>
                </a:r>
              </a:p>
            </p:txBody>
          </p:sp>
        </mc:Fallback>
      </mc:AlternateContent>
      <p:sp>
        <p:nvSpPr>
          <p:cNvPr id="6" name="TextBox 5"/>
          <p:cNvSpPr txBox="1"/>
          <p:nvPr/>
        </p:nvSpPr>
        <p:spPr>
          <a:xfrm>
            <a:off x="7074626" y="3238838"/>
            <a:ext cx="4557452" cy="1161536"/>
          </a:xfrm>
          <a:prstGeom prst="rect">
            <a:avLst/>
          </a:prstGeom>
          <a:noFill/>
        </p:spPr>
        <p:txBody>
          <a:bodyPr wrap="square">
            <a:spAutoFit/>
          </a:bodyPr>
          <a:lstStyle/>
          <a:p>
            <a:pPr>
              <a:lnSpc>
                <a:spcPct val="150000"/>
              </a:lnSpc>
            </a:pPr>
            <a:r>
              <a:rPr lang="en-US" altLang="zh-CN" sz="1600" dirty="0">
                <a:solidFill>
                  <a:srgbClr val="5C5C5C"/>
                </a:solidFill>
                <a:latin typeface="微软雅黑" panose="020B0503020204020204" pitchFamily="34" charset="-122"/>
                <a:ea typeface="微软雅黑" panose="020B0503020204020204" pitchFamily="34" charset="-122"/>
              </a:rPr>
              <a:t>If historical cumulative gradients are high, the learning rate will be adjusted lower, vice versa.</a:t>
            </a:r>
            <a:endParaRPr lang="zh-CN" altLang="en-US" sz="1600" dirty="0"/>
          </a:p>
        </p:txBody>
      </p:sp>
      <p:cxnSp>
        <p:nvCxnSpPr>
          <p:cNvPr id="8" name="Straight Arrow Connector 7"/>
          <p:cNvCxnSpPr/>
          <p:nvPr/>
        </p:nvCxnSpPr>
        <p:spPr>
          <a:xfrm flipH="1">
            <a:off x="5411585" y="3915295"/>
            <a:ext cx="1654233"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Rectangle 96"/>
              <p:cNvSpPr/>
              <p:nvPr/>
            </p:nvSpPr>
            <p:spPr>
              <a:xfrm>
                <a:off x="559922" y="1236382"/>
                <a:ext cx="8107340" cy="4716804"/>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Adaptive  Learning Rate</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err="1">
                    <a:solidFill>
                      <a:srgbClr val="5C5C5C"/>
                    </a:solidFill>
                    <a:latin typeface="微软雅黑" panose="020B0503020204020204" pitchFamily="34" charset="-122"/>
                    <a:ea typeface="微软雅黑" panose="020B0503020204020204" pitchFamily="34" charset="-122"/>
                  </a:rPr>
                  <a:t>RMSProp</a:t>
                </a:r>
                <a:r>
                  <a:rPr lang="en-US" altLang="zh-CN" sz="1600" dirty="0">
                    <a:solidFill>
                      <a:srgbClr val="5C5C5C"/>
                    </a:solidFill>
                    <a:latin typeface="微软雅黑" panose="020B0503020204020204" pitchFamily="34" charset="-122"/>
                    <a:ea typeface="微软雅黑" panose="020B0503020204020204" pitchFamily="34" charset="-122"/>
                  </a:rPr>
                  <a:t> (Root Mean Square Propagation)</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Improves on </a:t>
                </a:r>
                <a:r>
                  <a:rPr lang="en-US" altLang="zh-CN" sz="1600" dirty="0" err="1">
                    <a:solidFill>
                      <a:srgbClr val="5C5C5C"/>
                    </a:solidFill>
                    <a:latin typeface="微软雅黑" panose="020B0503020204020204" pitchFamily="34" charset="-122"/>
                    <a:ea typeface="微软雅黑" panose="020B0503020204020204" pitchFamily="34" charset="-122"/>
                  </a:rPr>
                  <a:t>AdaGrad</a:t>
                </a:r>
                <a:r>
                  <a:rPr lang="en-US" altLang="zh-CN" sz="1600" dirty="0">
                    <a:solidFill>
                      <a:srgbClr val="5C5C5C"/>
                    </a:solidFill>
                    <a:latin typeface="微软雅黑" panose="020B0503020204020204" pitchFamily="34" charset="-122"/>
                    <a:ea typeface="微软雅黑" panose="020B0503020204020204" pitchFamily="34" charset="-122"/>
                  </a:rPr>
                  <a:t> by addressing the issue of rapidly decreasing learning rates, introducing an exponentially decaying moving average of squared gradients.</a:t>
                </a:r>
                <a:endParaRPr lang="en-US" altLang="zh-CN" sz="1600" dirty="0">
                  <a:solidFill>
                    <a:srgbClr val="5C5C5C"/>
                  </a:solidFill>
                  <a:latin typeface="微软雅黑" panose="020B0503020204020204" pitchFamily="34" charset="-122"/>
                  <a:ea typeface="微软雅黑" panose="020B0503020204020204" pitchFamily="34" charset="-122"/>
                </a:endParaRPr>
              </a:p>
              <a:p>
                <a:pPr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zh-CN" altLang="en-US" sz="1600" i="1">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r>
                        <m:rPr>
                          <m:sty m:val="p"/>
                        </m:rPr>
                        <a:rPr lang="en-US" altLang="zh-CN" sz="1600" i="1">
                          <a:solidFill>
                            <a:srgbClr val="5C5C5C"/>
                          </a:solidFill>
                          <a:latin typeface="Cambria Math" panose="02040503050406030204" pitchFamily="18" charset="0"/>
                          <a:ea typeface="微软雅黑" panose="020B0503020204020204" pitchFamily="34" charset="-122"/>
                        </a:rPr>
                        <m:t>∇</m:t>
                      </m:r>
                      <m:r>
                        <a:rPr lang="zh-CN" altLang="en-US" sz="1600" i="1">
                          <a:solidFill>
                            <a:srgbClr val="5C5C5C"/>
                          </a:solidFill>
                          <a:latin typeface="Cambria Math" panose="02040503050406030204" pitchFamily="18" charset="0"/>
                          <a:ea typeface="微软雅黑" panose="020B0503020204020204" pitchFamily="34" charset="-122"/>
                        </a:rPr>
                        <m:t>𝐽</m:t>
                      </m:r>
                      <m:d>
                        <m:dPr>
                          <m:ctrlPr>
                            <a:rPr lang="en-US" altLang="zh-CN" sz="1600" i="1">
                              <a:solidFill>
                                <a:srgbClr val="5C5C5C"/>
                              </a:solidFill>
                              <a:latin typeface="Cambria Math" panose="02040503050406030204" pitchFamily="18" charset="0"/>
                              <a:ea typeface="微软雅黑" panose="020B0503020204020204" pitchFamily="34" charset="-122"/>
                            </a:rPr>
                          </m:ctrlPr>
                        </m:dPr>
                        <m:e>
                          <m:r>
                            <a:rPr lang="zh-CN" altLang="en-US" sz="1600" i="1">
                              <a:solidFill>
                                <a:srgbClr val="5C5C5C"/>
                              </a:solidFill>
                              <a:latin typeface="Cambria Math" panose="02040503050406030204" pitchFamily="18" charset="0"/>
                              <a:ea typeface="微软雅黑" panose="020B0503020204020204" pitchFamily="34" charset="-122"/>
                            </a:rPr>
                            <m:t>𝜃</m:t>
                          </m:r>
                        </m:e>
                      </m:d>
                    </m:oMath>
                  </m:oMathPara>
                </a14:m>
                <a:endParaRPr lang="en-US" altLang="zh-CN" sz="1600" b="0" i="1"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𝐸</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d>
                            <m:dPr>
                              <m:begChr m:val="["/>
                              <m:endChr m:val="]"/>
                              <m:ctrlPr>
                                <a:rPr lang="en-US" altLang="zh-CN" sz="1600" b="0" i="1" smtClean="0">
                                  <a:solidFill>
                                    <a:srgbClr val="5C5C5C"/>
                                  </a:solidFill>
                                  <a:latin typeface="Cambria Math" panose="02040503050406030204" pitchFamily="18" charset="0"/>
                                  <a:ea typeface="微软雅黑" panose="020B0503020204020204" pitchFamily="34" charset="-122"/>
                                </a:rPr>
                              </m:ctrlPr>
                            </m:dPr>
                            <m:e>
                              <m:sSup>
                                <m:sSupPr>
                                  <m:ctrlPr>
                                    <a:rPr lang="en-US" altLang="zh-CN" sz="1600" b="0" i="1" smtClean="0">
                                      <a:solidFill>
                                        <a:srgbClr val="5C5C5C"/>
                                      </a:solidFill>
                                      <a:latin typeface="Cambria Math" panose="02040503050406030204" pitchFamily="18" charset="0"/>
                                      <a:ea typeface="微软雅黑" panose="020B0503020204020204" pitchFamily="34" charset="-122"/>
                                    </a:rPr>
                                  </m:ctrlPr>
                                </m:sSupPr>
                                <m:e>
                                  <m:r>
                                    <a:rPr lang="en-US" altLang="zh-CN" sz="1600" b="0" i="1" smtClean="0">
                                      <a:solidFill>
                                        <a:srgbClr val="5C5C5C"/>
                                      </a:solidFill>
                                      <a:latin typeface="Cambria Math" panose="02040503050406030204" pitchFamily="18" charset="0"/>
                                      <a:ea typeface="微软雅黑" panose="020B0503020204020204" pitchFamily="34" charset="-122"/>
                                    </a:rPr>
                                    <m:t>𝑔</m:t>
                                  </m:r>
                                </m:e>
                                <m:sup>
                                  <m:r>
                                    <a:rPr lang="en-US" altLang="zh-CN" sz="1600" b="0" i="1" smtClean="0">
                                      <a:solidFill>
                                        <a:srgbClr val="5C5C5C"/>
                                      </a:solidFill>
                                      <a:latin typeface="Cambria Math" panose="02040503050406030204" pitchFamily="18" charset="0"/>
                                      <a:ea typeface="微软雅黑" panose="020B0503020204020204" pitchFamily="34" charset="-122"/>
                                    </a:rPr>
                                    <m:t>2</m:t>
                                  </m:r>
                                </m:sup>
                              </m:sSup>
                            </m:e>
                          </m:d>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𝛽</m:t>
                      </m:r>
                      <m:r>
                        <a:rPr lang="en-US" altLang="zh-CN" sz="1600" i="1">
                          <a:solidFill>
                            <a:srgbClr val="5C5C5C"/>
                          </a:solidFill>
                          <a:latin typeface="Cambria Math" panose="02040503050406030204" pitchFamily="18" charset="0"/>
                          <a:ea typeface="微软雅黑" panose="020B0503020204020204" pitchFamily="34" charset="-122"/>
                        </a:rPr>
                        <m:t>𝐸</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d>
                            <m:dPr>
                              <m:begChr m:val="["/>
                              <m:endChr m:val="]"/>
                              <m:ctrlPr>
                                <a:rPr lang="en-US" altLang="zh-CN" sz="1600" i="1">
                                  <a:solidFill>
                                    <a:srgbClr val="5C5C5C"/>
                                  </a:solidFill>
                                  <a:latin typeface="Cambria Math" panose="02040503050406030204" pitchFamily="18" charset="0"/>
                                  <a:ea typeface="微软雅黑" panose="020B0503020204020204" pitchFamily="34" charset="-122"/>
                                </a:rPr>
                              </m:ctrlPr>
                            </m:dPr>
                            <m:e>
                              <m:sSup>
                                <m:sSupPr>
                                  <m:ctrlPr>
                                    <a:rPr lang="en-US" altLang="zh-CN" sz="1600" i="1">
                                      <a:solidFill>
                                        <a:srgbClr val="5C5C5C"/>
                                      </a:solidFill>
                                      <a:latin typeface="Cambria Math" panose="02040503050406030204" pitchFamily="18" charset="0"/>
                                      <a:ea typeface="微软雅黑" panose="020B0503020204020204" pitchFamily="34" charset="-122"/>
                                    </a:rPr>
                                  </m:ctrlPr>
                                </m:sSupPr>
                                <m:e>
                                  <m:r>
                                    <a:rPr lang="en-US" altLang="zh-CN" sz="1600" i="1">
                                      <a:solidFill>
                                        <a:srgbClr val="5C5C5C"/>
                                      </a:solidFill>
                                      <a:latin typeface="Cambria Math" panose="02040503050406030204" pitchFamily="18" charset="0"/>
                                      <a:ea typeface="微软雅黑" panose="020B0503020204020204" pitchFamily="34" charset="-122"/>
                                    </a:rPr>
                                    <m:t>𝑔</m:t>
                                  </m:r>
                                </m:e>
                                <m:sup>
                                  <m:r>
                                    <a:rPr lang="en-US" altLang="zh-CN" sz="1600" i="1">
                                      <a:solidFill>
                                        <a:srgbClr val="5C5C5C"/>
                                      </a:solidFill>
                                      <a:latin typeface="Cambria Math" panose="02040503050406030204" pitchFamily="18" charset="0"/>
                                      <a:ea typeface="微软雅黑" panose="020B0503020204020204" pitchFamily="34" charset="-122"/>
                                    </a:rPr>
                                    <m:t>2</m:t>
                                  </m:r>
                                </m:sup>
                              </m:sSup>
                            </m:e>
                          </m:d>
                        </m:e>
                        <m:sub>
                          <m:r>
                            <a:rPr lang="en-US" altLang="zh-CN" sz="1600" i="1">
                              <a:solidFill>
                                <a:srgbClr val="5C5C5C"/>
                              </a:solidFill>
                              <a:latin typeface="Cambria Math" panose="02040503050406030204" pitchFamily="18" charset="0"/>
                              <a:ea typeface="微软雅黑" panose="020B0503020204020204" pitchFamily="34" charset="-122"/>
                            </a:rPr>
                            <m:t>𝑡</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1</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𝛽</m:t>
                          </m:r>
                        </m:e>
                      </m:d>
                      <m:sSubSup>
                        <m:sSubSupPr>
                          <m:ctrlPr>
                            <a:rPr lang="en-US" altLang="zh-CN" sz="1600" b="0" i="1" smtClean="0">
                              <a:solidFill>
                                <a:srgbClr val="5C5C5C"/>
                              </a:solidFill>
                              <a:latin typeface="Cambria Math" panose="02040503050406030204" pitchFamily="18" charset="0"/>
                              <a:ea typeface="微软雅黑" panose="020B0503020204020204" pitchFamily="34" charset="-122"/>
                            </a:rPr>
                          </m:ctrlPr>
                        </m:sSubSupPr>
                        <m:e>
                          <m:r>
                            <a:rPr lang="en-US" altLang="zh-CN" sz="1600" b="0" i="1" smtClean="0">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up>
                          <m:r>
                            <a:rPr lang="en-US" altLang="zh-CN" sz="1600" b="0" i="1" smtClean="0">
                              <a:solidFill>
                                <a:srgbClr val="5C5C5C"/>
                              </a:solidFill>
                              <a:latin typeface="Cambria Math" panose="02040503050406030204" pitchFamily="18" charset="0"/>
                              <a:ea typeface="微软雅黑" panose="020B0503020204020204" pitchFamily="34" charset="-122"/>
                            </a:rPr>
                            <m:t>2</m:t>
                          </m:r>
                        </m:sup>
                      </m:sSubSup>
                    </m:oMath>
                  </m:oMathPara>
                </a14:m>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𝜃</m:t>
                          </m:r>
                        </m:e>
                        <m:sub>
                          <m:r>
                            <a:rPr lang="en-US" altLang="zh-CN" sz="1600" i="1">
                              <a:solidFill>
                                <a:srgbClr val="5C5C5C"/>
                              </a:solidFill>
                              <a:latin typeface="Cambria Math" panose="02040503050406030204" pitchFamily="18" charset="0"/>
                              <a:ea typeface="微软雅黑" panose="020B0503020204020204" pitchFamily="34" charset="-122"/>
                            </a:rPr>
                            <m:t>𝑡</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1</m:t>
                          </m:r>
                        </m:sub>
                      </m:sSub>
                      <m:r>
                        <a:rPr lang="en-US" altLang="zh-CN" sz="1600" i="1">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𝜃</m:t>
                          </m:r>
                        </m:e>
                        <m:sub>
                          <m:r>
                            <a:rPr lang="en-US" altLang="zh-CN" sz="1600" i="1">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f>
                        <m:fPr>
                          <m:ctrlPr>
                            <a:rPr lang="en-US" altLang="zh-CN" sz="1600" i="1">
                              <a:solidFill>
                                <a:srgbClr val="5C5C5C"/>
                              </a:solidFill>
                              <a:latin typeface="Cambria Math" panose="02040503050406030204" pitchFamily="18" charset="0"/>
                              <a:ea typeface="微软雅黑" panose="020B0503020204020204" pitchFamily="34" charset="-122"/>
                            </a:rPr>
                          </m:ctrlPr>
                        </m:fPr>
                        <m:num>
                          <m:r>
                            <a:rPr lang="en-US" altLang="zh-CN" sz="1600" i="1">
                              <a:solidFill>
                                <a:srgbClr val="5C5C5C"/>
                              </a:solidFill>
                              <a:latin typeface="Cambria Math" panose="02040503050406030204" pitchFamily="18" charset="0"/>
                              <a:ea typeface="微软雅黑" panose="020B0503020204020204" pitchFamily="34" charset="-122"/>
                            </a:rPr>
                            <m:t>𝜂</m:t>
                          </m:r>
                        </m:num>
                        <m:den>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r>
                                <a:rPr lang="en-US" altLang="zh-CN" sz="1600" i="1">
                                  <a:solidFill>
                                    <a:srgbClr val="5C5C5C"/>
                                  </a:solidFill>
                                  <a:latin typeface="Cambria Math" panose="02040503050406030204" pitchFamily="18" charset="0"/>
                                  <a:ea typeface="微软雅黑" panose="020B0503020204020204" pitchFamily="34" charset="-122"/>
                                </a:rPr>
                                <m:t>𝐸</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d>
                                    <m:dPr>
                                      <m:begChr m:val="["/>
                                      <m:endChr m:val="]"/>
                                      <m:ctrlPr>
                                        <a:rPr lang="en-US" altLang="zh-CN" sz="1600" i="1">
                                          <a:solidFill>
                                            <a:srgbClr val="5C5C5C"/>
                                          </a:solidFill>
                                          <a:latin typeface="Cambria Math" panose="02040503050406030204" pitchFamily="18" charset="0"/>
                                          <a:ea typeface="微软雅黑" panose="020B0503020204020204" pitchFamily="34" charset="-122"/>
                                        </a:rPr>
                                      </m:ctrlPr>
                                    </m:dPr>
                                    <m:e>
                                      <m:sSup>
                                        <m:sSupPr>
                                          <m:ctrlPr>
                                            <a:rPr lang="en-US" altLang="zh-CN" sz="1600" i="1">
                                              <a:solidFill>
                                                <a:srgbClr val="5C5C5C"/>
                                              </a:solidFill>
                                              <a:latin typeface="Cambria Math" panose="02040503050406030204" pitchFamily="18" charset="0"/>
                                              <a:ea typeface="微软雅黑" panose="020B0503020204020204" pitchFamily="34" charset="-122"/>
                                            </a:rPr>
                                          </m:ctrlPr>
                                        </m:sSupPr>
                                        <m:e>
                                          <m:r>
                                            <a:rPr lang="en-US" altLang="zh-CN" sz="1600" i="1">
                                              <a:solidFill>
                                                <a:srgbClr val="5C5C5C"/>
                                              </a:solidFill>
                                              <a:latin typeface="Cambria Math" panose="02040503050406030204" pitchFamily="18" charset="0"/>
                                              <a:ea typeface="微软雅黑" panose="020B0503020204020204" pitchFamily="34" charset="-122"/>
                                            </a:rPr>
                                            <m:t>𝑔</m:t>
                                          </m:r>
                                        </m:e>
                                        <m:sup>
                                          <m:r>
                                            <a:rPr lang="en-US" altLang="zh-CN" sz="1600" i="1">
                                              <a:solidFill>
                                                <a:srgbClr val="5C5C5C"/>
                                              </a:solidFill>
                                              <a:latin typeface="Cambria Math" panose="02040503050406030204" pitchFamily="18" charset="0"/>
                                              <a:ea typeface="微软雅黑" panose="020B0503020204020204" pitchFamily="34" charset="-122"/>
                                            </a:rPr>
                                            <m:t>2</m:t>
                                          </m:r>
                                        </m:sup>
                                      </m:sSup>
                                    </m:e>
                                  </m:d>
                                </m:e>
                                <m:sub>
                                  <m:r>
                                    <a:rPr lang="en-US" altLang="zh-CN" sz="1600" i="1">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𝜖</m:t>
                              </m:r>
                            </m:e>
                          </m:rad>
                        </m:den>
                      </m:f>
                      <m:r>
                        <a:rPr lang="en-US" altLang="zh-CN" sz="1600" i="1">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zh-CN" altLang="en-US" sz="1600" i="1">
                              <a:solidFill>
                                <a:srgbClr val="5C5C5C"/>
                              </a:solidFill>
                              <a:latin typeface="Cambria Math" panose="02040503050406030204" pitchFamily="18" charset="0"/>
                              <a:ea typeface="微软雅黑" panose="020B0503020204020204" pitchFamily="34" charset="-122"/>
                            </a:rPr>
                            <m:t>𝑔</m:t>
                          </m:r>
                        </m:e>
                        <m:sub>
                          <m:r>
                            <a:rPr lang="en-US" altLang="zh-CN" sz="1600" i="1">
                              <a:solidFill>
                                <a:srgbClr val="5C5C5C"/>
                              </a:solidFill>
                              <a:latin typeface="Cambria Math" panose="02040503050406030204" pitchFamily="18" charset="0"/>
                              <a:ea typeface="微软雅黑" panose="020B0503020204020204" pitchFamily="34" charset="-122"/>
                            </a:rPr>
                            <m:t>𝑡</m:t>
                          </m:r>
                        </m:sub>
                      </m:sSub>
                    </m:oMath>
                  </m:oMathPara>
                </a14:m>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b="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 xmlns:m="http://schemas.openxmlformats.org/officeDocument/2006/math">
                    <m:r>
                      <a:rPr lang="en-US" altLang="zh-CN" sz="1600" i="1">
                        <a:solidFill>
                          <a:srgbClr val="5C5C5C"/>
                        </a:solidFill>
                        <a:latin typeface="Cambria Math" panose="02040503050406030204" pitchFamily="18" charset="0"/>
                        <a:ea typeface="微软雅黑" panose="020B0503020204020204" pitchFamily="34" charset="-122"/>
                      </a:rPr>
                      <m:t>𝐸</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d>
                          <m:dPr>
                            <m:begChr m:val="["/>
                            <m:endChr m:val="]"/>
                            <m:ctrlPr>
                              <a:rPr lang="en-US" altLang="zh-CN" sz="1600" i="1">
                                <a:solidFill>
                                  <a:srgbClr val="5C5C5C"/>
                                </a:solidFill>
                                <a:latin typeface="Cambria Math" panose="02040503050406030204" pitchFamily="18" charset="0"/>
                                <a:ea typeface="微软雅黑" panose="020B0503020204020204" pitchFamily="34" charset="-122"/>
                              </a:rPr>
                            </m:ctrlPr>
                          </m:dPr>
                          <m:e>
                            <m:sSup>
                              <m:sSupPr>
                                <m:ctrlPr>
                                  <a:rPr lang="en-US" altLang="zh-CN" sz="1600" i="1">
                                    <a:solidFill>
                                      <a:srgbClr val="5C5C5C"/>
                                    </a:solidFill>
                                    <a:latin typeface="Cambria Math" panose="02040503050406030204" pitchFamily="18" charset="0"/>
                                    <a:ea typeface="微软雅黑" panose="020B0503020204020204" pitchFamily="34" charset="-122"/>
                                  </a:rPr>
                                </m:ctrlPr>
                              </m:sSupPr>
                              <m:e>
                                <m:r>
                                  <a:rPr lang="en-US" altLang="zh-CN" sz="1600" i="1">
                                    <a:solidFill>
                                      <a:srgbClr val="5C5C5C"/>
                                    </a:solidFill>
                                    <a:latin typeface="Cambria Math" panose="02040503050406030204" pitchFamily="18" charset="0"/>
                                    <a:ea typeface="微软雅黑" panose="020B0503020204020204" pitchFamily="34" charset="-122"/>
                                  </a:rPr>
                                  <m:t>𝑔</m:t>
                                </m:r>
                              </m:e>
                              <m:sup>
                                <m:r>
                                  <a:rPr lang="en-US" altLang="zh-CN" sz="1600" i="1">
                                    <a:solidFill>
                                      <a:srgbClr val="5C5C5C"/>
                                    </a:solidFill>
                                    <a:latin typeface="Cambria Math" panose="02040503050406030204" pitchFamily="18" charset="0"/>
                                    <a:ea typeface="微软雅黑" panose="020B0503020204020204" pitchFamily="34" charset="-122"/>
                                  </a:rPr>
                                  <m:t>2</m:t>
                                </m:r>
                              </m:sup>
                            </m:sSup>
                          </m:e>
                        </m:d>
                      </m:e>
                      <m:sub>
                        <m:r>
                          <a:rPr lang="en-US" altLang="zh-CN" sz="1600" i="1">
                            <a:solidFill>
                              <a:srgbClr val="5C5C5C"/>
                            </a:solidFill>
                            <a:latin typeface="Cambria Math" panose="02040503050406030204" pitchFamily="18" charset="0"/>
                            <a:ea typeface="微软雅黑" panose="020B0503020204020204" pitchFamily="34" charset="-122"/>
                          </a:rPr>
                          <m:t>𝑡</m:t>
                        </m:r>
                      </m:sub>
                    </m:sSub>
                  </m:oMath>
                </a14:m>
                <a:r>
                  <a:rPr lang="en-US" altLang="zh-CN" sz="1600" dirty="0">
                    <a:solidFill>
                      <a:srgbClr val="5C5C5C"/>
                    </a:solidFill>
                    <a:latin typeface="微软雅黑" panose="020B0503020204020204" pitchFamily="34" charset="-122"/>
                    <a:ea typeface="微软雅黑" panose="020B0503020204020204" pitchFamily="34" charset="-122"/>
                  </a:rPr>
                  <a:t>is the exponentially weighted moving average of squared gradients. </a:t>
                </a:r>
                <a14:m>
                  <m:oMath xmlns:m="http://schemas.openxmlformats.org/officeDocument/2006/math">
                    <m:r>
                      <a:rPr lang="en-US" altLang="zh-CN" sz="1600" b="0" i="1" smtClean="0">
                        <a:solidFill>
                          <a:srgbClr val="5C5C5C"/>
                        </a:solidFill>
                        <a:latin typeface="Cambria Math" panose="02040503050406030204" pitchFamily="18" charset="0"/>
                        <a:ea typeface="微软雅黑" panose="020B0503020204020204" pitchFamily="34" charset="-122"/>
                      </a:rPr>
                      <m:t>𝛽</m:t>
                    </m:r>
                  </m:oMath>
                </a14:m>
                <a:r>
                  <a:rPr lang="en-US" altLang="zh-CN" sz="1600" dirty="0">
                    <a:solidFill>
                      <a:srgbClr val="5C5C5C"/>
                    </a:solidFill>
                    <a:latin typeface="微软雅黑" panose="020B0503020204020204" pitchFamily="34" charset="-122"/>
                    <a:ea typeface="微软雅黑" panose="020B0503020204020204" pitchFamily="34" charset="-122"/>
                  </a:rPr>
                  <a:t> is usually set to 0.9.</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559922" y="1236382"/>
                <a:ext cx="8107340" cy="4716804"/>
              </a:xfrm>
              <a:prstGeom prst="rect">
                <a:avLst/>
              </a:prstGeom>
              <a:blipFill rotWithShape="1">
                <a:blip r:embed="rId1"/>
                <a:stretch>
                  <a:fillRect l="-6" t="-1" r="2" b="1"/>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zh-CN" altLang="en-US" sz="3200" b="1" kern="0" dirty="0">
                <a:solidFill>
                  <a:srgbClr val="0339A6"/>
                </a:solidFill>
                <a:latin typeface="微软雅黑" panose="020B0503020204020204" pitchFamily="34" charset="-122"/>
                <a:ea typeface="微软雅黑" panose="020B0503020204020204" pitchFamily="34" charset="-122"/>
              </a:rPr>
              <a:t>讲师介绍</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9" name="Rectangle 96"/>
          <p:cNvSpPr/>
          <p:nvPr/>
        </p:nvSpPr>
        <p:spPr>
          <a:xfrm>
            <a:off x="613531" y="1632840"/>
            <a:ext cx="9714835" cy="3834511"/>
          </a:xfrm>
          <a:prstGeom prst="rect">
            <a:avLst/>
          </a:prstGeom>
        </p:spPr>
        <p:txBody>
          <a:bodyPr wrap="square" anchor="t" anchorCtr="0">
            <a:spAutoFit/>
          </a:bodyPr>
          <a:lstStyle/>
          <a:p>
            <a:pPr algn="just">
              <a:lnSpc>
                <a:spcPct val="200000"/>
              </a:lnSpc>
            </a:pPr>
            <a:r>
              <a:rPr lang="zh-CN" altLang="en-US" sz="2400" b="1" dirty="0">
                <a:solidFill>
                  <a:srgbClr val="0339A6"/>
                </a:solidFill>
                <a:latin typeface="微软雅黑" panose="020B0503020204020204" pitchFamily="34" charset="-122"/>
                <a:ea typeface="微软雅黑" panose="020B0503020204020204" pitchFamily="34" charset="-122"/>
              </a:rPr>
              <a:t>周东展 博士</a:t>
            </a:r>
            <a:endParaRPr lang="en-US" altLang="zh-CN" sz="2400" b="1" dirty="0">
              <a:solidFill>
                <a:srgbClr val="0339A6"/>
              </a:solidFill>
              <a:latin typeface="微软雅黑" panose="020B0503020204020204" pitchFamily="34" charset="-122"/>
              <a:ea typeface="微软雅黑" panose="020B0503020204020204" pitchFamily="34" charset="-122"/>
            </a:endParaRPr>
          </a:p>
          <a:p>
            <a:pPr algn="just">
              <a:lnSpc>
                <a:spcPct val="200000"/>
              </a:lnSpc>
            </a:pPr>
            <a:r>
              <a:rPr lang="zh-CN" altLang="en-US" sz="2000" b="1" dirty="0">
                <a:solidFill>
                  <a:srgbClr val="5C5C5C"/>
                </a:solidFill>
                <a:latin typeface="微软雅黑" panose="020B0503020204020204" pitchFamily="34" charset="-122"/>
                <a:ea typeface="微软雅黑" panose="020B0503020204020204" pitchFamily="34" charset="-122"/>
              </a:rPr>
              <a:t>上海人工智能实验室 青年科学家</a:t>
            </a:r>
            <a:endParaRPr lang="en-US" altLang="zh-CN" sz="2000" b="1"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主要研究方向为</a:t>
            </a:r>
            <a:r>
              <a:rPr lang="en-US" altLang="zh-CN" sz="1600" dirty="0">
                <a:solidFill>
                  <a:srgbClr val="5C5C5C"/>
                </a:solidFill>
                <a:latin typeface="微软雅黑" panose="020B0503020204020204" pitchFamily="34" charset="-122"/>
                <a:ea typeface="微软雅黑" panose="020B0503020204020204" pitchFamily="34" charset="-122"/>
              </a:rPr>
              <a:t>AI for Science</a:t>
            </a:r>
            <a:r>
              <a:rPr lang="zh-CN" altLang="en-US" sz="1600" dirty="0">
                <a:solidFill>
                  <a:srgbClr val="5C5C5C"/>
                </a:solidFill>
                <a:latin typeface="微软雅黑" panose="020B0503020204020204" pitchFamily="34" charset="-122"/>
                <a:ea typeface="微软雅黑" panose="020B0503020204020204" pitchFamily="34" charset="-122"/>
              </a:rPr>
              <a:t>，包括</a:t>
            </a:r>
            <a:r>
              <a:rPr lang="en-US" altLang="zh-CN" sz="1600" dirty="0">
                <a:solidFill>
                  <a:srgbClr val="5C5C5C"/>
                </a:solidFill>
                <a:latin typeface="微软雅黑" panose="020B0503020204020204" pitchFamily="34" charset="-122"/>
                <a:ea typeface="微软雅黑" panose="020B0503020204020204" pitchFamily="34" charset="-122"/>
              </a:rPr>
              <a:t>Sci-LLM&amp;VLM</a:t>
            </a:r>
            <a:r>
              <a:rPr lang="zh-CN" altLang="en-US" sz="1600" dirty="0">
                <a:solidFill>
                  <a:srgbClr val="5C5C5C"/>
                </a:solidFill>
                <a:latin typeface="微软雅黑" panose="020B0503020204020204" pitchFamily="34" charset="-122"/>
                <a:ea typeface="微软雅黑" panose="020B0503020204020204" pitchFamily="34" charset="-122"/>
              </a:rPr>
              <a:t>，</a:t>
            </a:r>
            <a:r>
              <a:rPr lang="en-US" altLang="zh-CN" sz="1600" dirty="0">
                <a:solidFill>
                  <a:srgbClr val="5C5C5C"/>
                </a:solidFill>
                <a:latin typeface="微软雅黑" panose="020B0503020204020204" pitchFamily="34" charset="-122"/>
                <a:ea typeface="微软雅黑" panose="020B0503020204020204" pitchFamily="34" charset="-122"/>
              </a:rPr>
              <a:t>AI4Computing</a:t>
            </a:r>
            <a:r>
              <a:rPr lang="zh-CN" altLang="en-US" sz="1600" dirty="0">
                <a:solidFill>
                  <a:srgbClr val="5C5C5C"/>
                </a:solidFill>
                <a:latin typeface="微软雅黑" panose="020B0503020204020204" pitchFamily="34" charset="-122"/>
                <a:ea typeface="微软雅黑" panose="020B0503020204020204" pitchFamily="34" charset="-122"/>
              </a:rPr>
              <a:t>，科学具身智能和自动化实验室等，关注</a:t>
            </a:r>
            <a:r>
              <a:rPr lang="en-US" altLang="zh-CN" sz="1600" dirty="0">
                <a:solidFill>
                  <a:srgbClr val="5C5C5C"/>
                </a:solidFill>
                <a:latin typeface="微软雅黑" panose="020B0503020204020204" pitchFamily="34" charset="-122"/>
                <a:ea typeface="微软雅黑" panose="020B0503020204020204" pitchFamily="34" charset="-122"/>
              </a:rPr>
              <a:t>AI</a:t>
            </a:r>
            <a:r>
              <a:rPr lang="zh-CN" altLang="en-US" sz="1600" dirty="0">
                <a:solidFill>
                  <a:srgbClr val="5C5C5C"/>
                </a:solidFill>
                <a:latin typeface="微软雅黑" panose="020B0503020204020204" pitchFamily="34" charset="-122"/>
                <a:ea typeface="微软雅黑" panose="020B0503020204020204" pitchFamily="34" charset="-122"/>
              </a:rPr>
              <a:t>在物理和生物领域的应用</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南京大学物理学学士，悉尼大学人工智能博士，师从欧阳万里教授</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在人工智能和物理学顶级期刊和会议上发表论文十余篇</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200000"/>
              </a:lnSpc>
            </a:pPr>
            <a:r>
              <a:rPr lang="zh-CN" altLang="en-US" sz="1600" b="1" dirty="0">
                <a:solidFill>
                  <a:srgbClr val="5C5C5C"/>
                </a:solidFill>
                <a:latin typeface="微软雅黑" panose="020B0503020204020204" pitchFamily="34" charset="-122"/>
                <a:ea typeface="微软雅黑" panose="020B0503020204020204" pitchFamily="34" charset="-122"/>
              </a:rPr>
              <a:t>联系方式：</a:t>
            </a:r>
            <a:r>
              <a:rPr lang="en-US" altLang="zh-CN" sz="1600" dirty="0">
                <a:solidFill>
                  <a:srgbClr val="5C5C5C"/>
                </a:solidFill>
                <a:latin typeface="微软雅黑" panose="020B0503020204020204" pitchFamily="34" charset="-122"/>
                <a:ea typeface="微软雅黑" panose="020B0503020204020204" pitchFamily="34" charset="-122"/>
              </a:rPr>
              <a:t>zhoudongzhan@pjlab.org.cn</a:t>
            </a:r>
            <a:endParaRPr lang="zh-CN" altLang="en-US"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3" name="Rectangle 96"/>
              <p:cNvSpPr/>
              <p:nvPr/>
            </p:nvSpPr>
            <p:spPr>
              <a:xfrm>
                <a:off x="596208" y="1069468"/>
                <a:ext cx="10855564" cy="5480668"/>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Adam</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Adam (Adaptive Moment Estimation) combines the advantages of Momentum and RMSProp to achieve both efficient and adaptive learning. It computes individual adaptive learning rates for each parameter based on estimates of the first and second moments of the gradients.</a:t>
                </a:r>
                <a:endParaRPr lang="en-US" altLang="zh-CN" sz="1600" dirty="0">
                  <a:solidFill>
                    <a:srgbClr val="5C5C5C"/>
                  </a:solidFill>
                  <a:latin typeface="Cambria Math" panose="02040503050406030204" pitchFamily="18" charset="0"/>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First moment estimate</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𝑚</m:t>
                          </m:r>
                        </m:e>
                        <m:sub>
                          <m:r>
                            <a:rPr lang="en-US" altLang="zh-CN" sz="1600">
                              <a:solidFill>
                                <a:srgbClr val="5C5C5C"/>
                              </a:solidFill>
                              <a:latin typeface="Cambria Math" panose="02040503050406030204" pitchFamily="18" charset="0"/>
                              <a:ea typeface="微软雅黑" panose="020B0503020204020204" pitchFamily="34" charset="-122"/>
                            </a:rPr>
                            <m:t>𝑡</m:t>
                          </m:r>
                        </m:sub>
                      </m:sSub>
                      <m:r>
                        <a:rPr lang="en-US" altLang="zh-CN" sz="160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𝛽</m:t>
                          </m:r>
                        </m:e>
                        <m:sub>
                          <m:r>
                            <a:rPr lang="en-US" altLang="zh-CN" sz="1600" b="0" i="1" smtClean="0">
                              <a:solidFill>
                                <a:srgbClr val="5C5C5C"/>
                              </a:solidFill>
                              <a:latin typeface="Cambria Math" panose="02040503050406030204" pitchFamily="18" charset="0"/>
                              <a:ea typeface="微软雅黑" panose="020B0503020204020204" pitchFamily="34" charset="-122"/>
                            </a:rPr>
                            <m:t>1</m:t>
                          </m:r>
                        </m:sub>
                      </m:sSub>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𝑚</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0" smtClean="0">
                              <a:solidFill>
                                <a:srgbClr val="5C5C5C"/>
                              </a:solidFill>
                              <a:latin typeface="Cambria Math" panose="02040503050406030204" pitchFamily="18" charset="0"/>
                              <a:ea typeface="微软雅黑" panose="020B0503020204020204" pitchFamily="34" charset="-122"/>
                            </a:rPr>
                            <m:t>1</m:t>
                          </m:r>
                          <m:r>
                            <a:rPr lang="en-US" altLang="zh-CN" sz="1600" b="0" i="0"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𝛽</m:t>
                              </m:r>
                            </m:e>
                            <m:sub>
                              <m:r>
                                <a:rPr lang="en-US" altLang="zh-CN" sz="1600" b="0" i="0" smtClean="0">
                                  <a:solidFill>
                                    <a:srgbClr val="5C5C5C"/>
                                  </a:solidFill>
                                  <a:latin typeface="Cambria Math" panose="02040503050406030204" pitchFamily="18" charset="0"/>
                                  <a:ea typeface="微软雅黑" panose="020B0503020204020204" pitchFamily="34" charset="-122"/>
                                </a:rPr>
                                <m:t>1</m:t>
                              </m:r>
                            </m:sub>
                          </m:sSub>
                        </m:e>
                      </m:d>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zh-CN" altLang="en-US" sz="1600" i="1">
                              <a:solidFill>
                                <a:srgbClr val="5C5C5C"/>
                              </a:solidFill>
                              <a:latin typeface="Cambria Math" panose="02040503050406030204" pitchFamily="18" charset="0"/>
                              <a:ea typeface="微软雅黑" panose="020B0503020204020204" pitchFamily="34" charset="-122"/>
                            </a:rPr>
                            <m:t>𝑔</m:t>
                          </m:r>
                        </m:e>
                        <m:sub>
                          <m:r>
                            <a:rPr lang="en-US" altLang="zh-CN" sz="1600" i="1">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r>
                        <m:rPr>
                          <m:sty m:val="p"/>
                        </m:rPr>
                        <a:rPr lang="en-US" altLang="zh-CN" sz="1600" i="1">
                          <a:solidFill>
                            <a:srgbClr val="5C5C5C"/>
                          </a:solidFill>
                          <a:latin typeface="Cambria Math" panose="02040503050406030204" pitchFamily="18" charset="0"/>
                          <a:ea typeface="微软雅黑" panose="020B0503020204020204" pitchFamily="34" charset="-122"/>
                        </a:rPr>
                        <m:t>∇</m:t>
                      </m:r>
                      <m:r>
                        <a:rPr lang="zh-CN" altLang="en-US" sz="1600" i="1">
                          <a:solidFill>
                            <a:srgbClr val="5C5C5C"/>
                          </a:solidFill>
                          <a:latin typeface="Cambria Math" panose="02040503050406030204" pitchFamily="18" charset="0"/>
                          <a:ea typeface="微软雅黑" panose="020B0503020204020204" pitchFamily="34" charset="-122"/>
                        </a:rPr>
                        <m:t>𝐽</m:t>
                      </m:r>
                      <m:d>
                        <m:dPr>
                          <m:ctrlPr>
                            <a:rPr lang="en-US" altLang="zh-CN" sz="1600" i="1">
                              <a:solidFill>
                                <a:srgbClr val="5C5C5C"/>
                              </a:solidFill>
                              <a:latin typeface="Cambria Math" panose="02040503050406030204" pitchFamily="18" charset="0"/>
                              <a:ea typeface="微软雅黑" panose="020B0503020204020204" pitchFamily="34" charset="-122"/>
                            </a:rPr>
                          </m:ctrlPr>
                        </m:dPr>
                        <m:e>
                          <m:r>
                            <a:rPr lang="zh-CN" altLang="en-US" sz="1600" i="1">
                              <a:solidFill>
                                <a:srgbClr val="5C5C5C"/>
                              </a:solidFill>
                              <a:latin typeface="Cambria Math" panose="02040503050406030204" pitchFamily="18" charset="0"/>
                              <a:ea typeface="微软雅黑" panose="020B0503020204020204" pitchFamily="34" charset="-122"/>
                            </a:rPr>
                            <m:t>𝜃</m:t>
                          </m:r>
                        </m:e>
                      </m:d>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en-US" altLang="zh-CN" sz="1600" i="1"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Second moment estimate</a:t>
                </a:r>
                <a:endParaRPr lang="en-US" altLang="zh-CN" sz="1600" i="1"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𝑣</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𝛽</m:t>
                          </m:r>
                        </m:e>
                        <m:sub>
                          <m:r>
                            <a:rPr lang="en-US" altLang="zh-CN" sz="1600" b="0" i="1" smtClean="0">
                              <a:solidFill>
                                <a:srgbClr val="5C5C5C"/>
                              </a:solidFill>
                              <a:latin typeface="Cambria Math" panose="02040503050406030204" pitchFamily="18" charset="0"/>
                              <a:ea typeface="微软雅黑" panose="020B0503020204020204" pitchFamily="34" charset="-122"/>
                            </a:rPr>
                            <m:t>2</m:t>
                          </m:r>
                        </m:sub>
                      </m:sSub>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𝑣</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1</m:t>
                          </m:r>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𝛽</m:t>
                              </m:r>
                            </m:e>
                            <m:sub>
                              <m:r>
                                <a:rPr lang="en-US" altLang="zh-CN" sz="1600" b="0" i="1" smtClean="0">
                                  <a:solidFill>
                                    <a:srgbClr val="5C5C5C"/>
                                  </a:solidFill>
                                  <a:latin typeface="Cambria Math" panose="02040503050406030204" pitchFamily="18" charset="0"/>
                                  <a:ea typeface="微软雅黑" panose="020B0503020204020204" pitchFamily="34" charset="-122"/>
                                </a:rPr>
                                <m:t>2</m:t>
                              </m:r>
                            </m:sub>
                          </m:sSub>
                        </m:e>
                      </m:d>
                      <m:sSubSup>
                        <m:sSubSupPr>
                          <m:ctrlPr>
                            <a:rPr lang="en-US" altLang="zh-CN" sz="1600" b="0" i="1" smtClean="0">
                              <a:solidFill>
                                <a:srgbClr val="5C5C5C"/>
                              </a:solidFill>
                              <a:latin typeface="Cambria Math" panose="02040503050406030204" pitchFamily="18" charset="0"/>
                              <a:ea typeface="微软雅黑" panose="020B0503020204020204" pitchFamily="34" charset="-122"/>
                            </a:rPr>
                          </m:ctrlPr>
                        </m:sSubSupPr>
                        <m:e>
                          <m:r>
                            <a:rPr lang="en-US" altLang="zh-CN" sz="1600" b="0" i="1" smtClean="0">
                              <a:solidFill>
                                <a:srgbClr val="5C5C5C"/>
                              </a:solidFill>
                              <a:latin typeface="Cambria Math" panose="02040503050406030204" pitchFamily="18" charset="0"/>
                              <a:ea typeface="微软雅黑" panose="020B0503020204020204" pitchFamily="34" charset="-122"/>
                            </a:rPr>
                            <m:t>𝑔</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up>
                          <m:r>
                            <a:rPr lang="en-US" altLang="zh-CN" sz="1600" b="0" i="1" smtClean="0">
                              <a:solidFill>
                                <a:srgbClr val="5C5C5C"/>
                              </a:solidFill>
                              <a:latin typeface="Cambria Math" panose="02040503050406030204" pitchFamily="18" charset="0"/>
                              <a:ea typeface="微软雅黑" panose="020B0503020204020204" pitchFamily="34" charset="-122"/>
                            </a:rPr>
                            <m:t>2</m:t>
                          </m:r>
                        </m:sup>
                      </m:sSubSup>
                    </m:oMath>
                  </m:oMathPara>
                </a14:m>
                <a:endParaRPr lang="en-US" altLang="zh-CN" sz="1600" b="0" i="1"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Bias correction (the </a:t>
                </a:r>
                <a14:m>
                  <m:oMath xmlns:m="http://schemas.openxmlformats.org/officeDocument/2006/math">
                    <m:sSub>
                      <m:sSubPr>
                        <m:ctrlPr>
                          <a:rPr lang="en-US" altLang="zh-CN" sz="160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𝑚</m:t>
                        </m:r>
                      </m:e>
                      <m:sub>
                        <m:r>
                          <a:rPr lang="en-US" altLang="zh-CN" sz="1600">
                            <a:solidFill>
                              <a:srgbClr val="5C5C5C"/>
                            </a:solidFill>
                            <a:latin typeface="Cambria Math" panose="02040503050406030204" pitchFamily="18" charset="0"/>
                            <a:ea typeface="微软雅黑" panose="020B0503020204020204" pitchFamily="34" charset="-122"/>
                          </a:rPr>
                          <m:t>𝑡</m:t>
                        </m:r>
                      </m:sub>
                    </m:sSub>
                  </m:oMath>
                </a14:m>
                <a:r>
                  <a:rPr lang="en-US" altLang="zh-CN" sz="1600" dirty="0">
                    <a:solidFill>
                      <a:srgbClr val="5C5C5C"/>
                    </a:solidFill>
                    <a:latin typeface="微软雅黑" panose="020B0503020204020204" pitchFamily="34" charset="-122"/>
                    <a:ea typeface="微软雅黑" panose="020B0503020204020204" pitchFamily="34" charset="-122"/>
                  </a:rPr>
                  <a:t> and </a:t>
                </a:r>
                <a14:m>
                  <m:oMath xmlns:m="http://schemas.openxmlformats.org/officeDocument/2006/math">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𝑣</m:t>
                        </m:r>
                      </m:e>
                      <m:sub>
                        <m:r>
                          <a:rPr lang="en-US" altLang="zh-CN" sz="1600" i="1">
                            <a:solidFill>
                              <a:srgbClr val="5C5C5C"/>
                            </a:solidFill>
                            <a:latin typeface="Cambria Math" panose="02040503050406030204" pitchFamily="18" charset="0"/>
                            <a:ea typeface="微软雅黑" panose="020B0503020204020204" pitchFamily="34" charset="-122"/>
                          </a:rPr>
                          <m:t>𝑡</m:t>
                        </m:r>
                      </m:sub>
                    </m:sSub>
                  </m:oMath>
                </a14:m>
                <a:r>
                  <a:rPr lang="en-US" altLang="zh-CN" sz="1600" dirty="0">
                    <a:solidFill>
                      <a:srgbClr val="5C5C5C"/>
                    </a:solidFill>
                    <a:latin typeface="微软雅黑" panose="020B0503020204020204" pitchFamily="34" charset="-122"/>
                    <a:ea typeface="微软雅黑" panose="020B0503020204020204" pitchFamily="34" charset="-122"/>
                  </a:rPr>
                  <a:t> is initialized as zeros, they are biased towards zero, to correct the bias):</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acc>
                        <m:accPr>
                          <m:ctrlPr>
                            <a:rPr lang="en-US" altLang="zh-CN" sz="1600" i="1">
                              <a:solidFill>
                                <a:srgbClr val="5C5C5C"/>
                              </a:solidFill>
                              <a:latin typeface="Cambria Math" panose="02040503050406030204" pitchFamily="18" charset="0"/>
                              <a:ea typeface="微软雅黑" panose="020B0503020204020204" pitchFamily="34" charset="-122"/>
                            </a:rPr>
                          </m:ctrlPr>
                        </m:accPr>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b="0" i="1">
                                  <a:solidFill>
                                    <a:srgbClr val="5C5C5C"/>
                                  </a:solidFill>
                                  <a:latin typeface="Cambria Math" panose="02040503050406030204" pitchFamily="18" charset="0"/>
                                  <a:ea typeface="微软雅黑" panose="020B0503020204020204" pitchFamily="34" charset="-122"/>
                                </a:rPr>
                                <m:t>𝑚</m:t>
                              </m:r>
                            </m:e>
                            <m:sub>
                              <m:r>
                                <a:rPr lang="en-US" altLang="zh-CN" sz="1600" b="0" i="1">
                                  <a:solidFill>
                                    <a:srgbClr val="5C5C5C"/>
                                  </a:solidFill>
                                  <a:latin typeface="Cambria Math" panose="02040503050406030204" pitchFamily="18" charset="0"/>
                                  <a:ea typeface="微软雅黑" panose="020B0503020204020204" pitchFamily="34" charset="-122"/>
                                </a:rPr>
                                <m:t>𝑡</m:t>
                              </m:r>
                            </m:sub>
                          </m:sSub>
                        </m:e>
                      </m:acc>
                      <m:r>
                        <a:rPr lang="en-US" altLang="zh-CN" sz="1600" b="0" dirty="0">
                          <a:solidFill>
                            <a:srgbClr val="5C5C5C"/>
                          </a:solidFill>
                          <a:latin typeface="Cambria Math" panose="02040503050406030204" pitchFamily="18" charset="0"/>
                          <a:ea typeface="微软雅黑" panose="020B0503020204020204" pitchFamily="34" charset="-122"/>
                        </a:rPr>
                        <m:t>=</m:t>
                      </m:r>
                      <m:f>
                        <m:fPr>
                          <m:ctrlPr>
                            <a:rPr lang="en-US" altLang="zh-CN" sz="1600" i="1" dirty="0">
                              <a:solidFill>
                                <a:srgbClr val="5C5C5C"/>
                              </a:solidFill>
                              <a:latin typeface="Cambria Math" panose="02040503050406030204" pitchFamily="18" charset="0"/>
                              <a:ea typeface="微软雅黑" panose="020B0503020204020204" pitchFamily="34" charset="-122"/>
                            </a:rPr>
                          </m:ctrlPr>
                        </m:fPr>
                        <m:num>
                          <m:sSub>
                            <m:sSubPr>
                              <m:ctrlPr>
                                <a:rPr lang="en-US" altLang="zh-CN" sz="1600" i="1" dirty="0">
                                  <a:solidFill>
                                    <a:srgbClr val="5C5C5C"/>
                                  </a:solidFill>
                                  <a:latin typeface="Cambria Math" panose="02040503050406030204" pitchFamily="18" charset="0"/>
                                  <a:ea typeface="微软雅黑" panose="020B0503020204020204" pitchFamily="34" charset="-122"/>
                                </a:rPr>
                              </m:ctrlPr>
                            </m:sSubPr>
                            <m:e>
                              <m:r>
                                <a:rPr lang="en-US" altLang="zh-CN" sz="1600" b="0" i="1" dirty="0">
                                  <a:solidFill>
                                    <a:srgbClr val="5C5C5C"/>
                                  </a:solidFill>
                                  <a:latin typeface="Cambria Math" panose="02040503050406030204" pitchFamily="18" charset="0"/>
                                  <a:ea typeface="微软雅黑" panose="020B0503020204020204" pitchFamily="34" charset="-122"/>
                                </a:rPr>
                                <m:t>𝑚</m:t>
                              </m:r>
                            </m:e>
                            <m:sub>
                              <m:r>
                                <a:rPr lang="en-US" altLang="zh-CN" sz="1600" b="0" i="1" dirty="0">
                                  <a:solidFill>
                                    <a:srgbClr val="5C5C5C"/>
                                  </a:solidFill>
                                  <a:latin typeface="Cambria Math" panose="02040503050406030204" pitchFamily="18" charset="0"/>
                                  <a:ea typeface="微软雅黑" panose="020B0503020204020204" pitchFamily="34" charset="-122"/>
                                </a:rPr>
                                <m:t>𝑡</m:t>
                              </m:r>
                            </m:sub>
                          </m:sSub>
                        </m:num>
                        <m:den>
                          <m:r>
                            <a:rPr lang="en-US" altLang="zh-CN" sz="1600" b="0" i="1" dirty="0">
                              <a:solidFill>
                                <a:srgbClr val="5C5C5C"/>
                              </a:solidFill>
                              <a:latin typeface="Cambria Math" panose="02040503050406030204" pitchFamily="18" charset="0"/>
                              <a:ea typeface="微软雅黑" panose="020B0503020204020204" pitchFamily="34" charset="-122"/>
                            </a:rPr>
                            <m:t>1</m:t>
                          </m:r>
                          <m:r>
                            <a:rPr lang="en-US" altLang="zh-CN" sz="1600" b="0" dirty="0">
                              <a:solidFill>
                                <a:srgbClr val="5C5C5C"/>
                              </a:solidFill>
                              <a:latin typeface="Cambria Math" panose="02040503050406030204" pitchFamily="18" charset="0"/>
                              <a:ea typeface="微软雅黑" panose="020B0503020204020204" pitchFamily="34" charset="-122"/>
                            </a:rPr>
                            <m:t>−</m:t>
                          </m:r>
                          <m:sSubSup>
                            <m:sSubSupPr>
                              <m:ctrlPr>
                                <a:rPr lang="en-US" altLang="zh-CN" sz="1600" i="1" dirty="0">
                                  <a:solidFill>
                                    <a:srgbClr val="5C5C5C"/>
                                  </a:solidFill>
                                  <a:latin typeface="Cambria Math" panose="02040503050406030204" pitchFamily="18" charset="0"/>
                                  <a:ea typeface="微软雅黑" panose="020B0503020204020204" pitchFamily="34" charset="-122"/>
                                </a:rPr>
                              </m:ctrlPr>
                            </m:sSubSupPr>
                            <m:e>
                              <m:r>
                                <a:rPr lang="en-US" altLang="zh-CN" sz="1600" b="0" i="1" dirty="0">
                                  <a:solidFill>
                                    <a:srgbClr val="5C5C5C"/>
                                  </a:solidFill>
                                  <a:latin typeface="Cambria Math" panose="02040503050406030204" pitchFamily="18" charset="0"/>
                                  <a:ea typeface="微软雅黑" panose="020B0503020204020204" pitchFamily="34" charset="-122"/>
                                </a:rPr>
                                <m:t>𝛽</m:t>
                              </m:r>
                            </m:e>
                            <m:sub>
                              <m:r>
                                <a:rPr lang="en-US" altLang="zh-CN" sz="1600" b="0" i="1" dirty="0">
                                  <a:solidFill>
                                    <a:srgbClr val="5C5C5C"/>
                                  </a:solidFill>
                                  <a:latin typeface="Cambria Math" panose="02040503050406030204" pitchFamily="18" charset="0"/>
                                  <a:ea typeface="微软雅黑" panose="020B0503020204020204" pitchFamily="34" charset="-122"/>
                                </a:rPr>
                                <m:t>1</m:t>
                              </m:r>
                            </m:sub>
                            <m:sup>
                              <m:r>
                                <a:rPr lang="en-US" altLang="zh-CN" sz="1600" b="0" i="1" dirty="0">
                                  <a:solidFill>
                                    <a:srgbClr val="5C5C5C"/>
                                  </a:solidFill>
                                  <a:latin typeface="Cambria Math" panose="02040503050406030204" pitchFamily="18" charset="0"/>
                                  <a:ea typeface="微软雅黑" panose="020B0503020204020204" pitchFamily="34" charset="-122"/>
                                </a:rPr>
                                <m:t>𝑡</m:t>
                              </m:r>
                            </m:sup>
                          </m:sSubSup>
                        </m:den>
                      </m:f>
                      <m:r>
                        <a:rPr lang="en-US" altLang="zh-CN" sz="1600" b="0" i="0" dirty="0" smtClean="0">
                          <a:solidFill>
                            <a:srgbClr val="5C5C5C"/>
                          </a:solidFill>
                          <a:latin typeface="Cambria Math" panose="02040503050406030204" pitchFamily="18" charset="0"/>
                          <a:ea typeface="微软雅黑" panose="020B0503020204020204" pitchFamily="34" charset="-122"/>
                        </a:rPr>
                        <m:t>, </m:t>
                      </m:r>
                      <m:acc>
                        <m:accPr>
                          <m:ctrlPr>
                            <a:rPr lang="en-US" altLang="zh-CN" sz="1600" i="1">
                              <a:solidFill>
                                <a:srgbClr val="5C5C5C"/>
                              </a:solidFill>
                              <a:latin typeface="Cambria Math" panose="02040503050406030204" pitchFamily="18" charset="0"/>
                              <a:ea typeface="微软雅黑" panose="020B0503020204020204" pitchFamily="34" charset="-122"/>
                            </a:rPr>
                          </m:ctrlPr>
                        </m:accPr>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𝑣</m:t>
                              </m:r>
                            </m:e>
                            <m:sub>
                              <m:r>
                                <a:rPr lang="en-US" altLang="zh-CN" sz="1600" i="1">
                                  <a:solidFill>
                                    <a:srgbClr val="5C5C5C"/>
                                  </a:solidFill>
                                  <a:latin typeface="Cambria Math" panose="02040503050406030204" pitchFamily="18" charset="0"/>
                                  <a:ea typeface="微软雅黑" panose="020B0503020204020204" pitchFamily="34" charset="-122"/>
                                </a:rPr>
                                <m:t>𝑡</m:t>
                              </m:r>
                            </m:sub>
                          </m:sSub>
                        </m:e>
                      </m:acc>
                      <m:r>
                        <a:rPr lang="en-US" altLang="zh-CN" sz="1600" dirty="0">
                          <a:solidFill>
                            <a:srgbClr val="5C5C5C"/>
                          </a:solidFill>
                          <a:latin typeface="Cambria Math" panose="02040503050406030204" pitchFamily="18" charset="0"/>
                          <a:ea typeface="微软雅黑" panose="020B0503020204020204" pitchFamily="34" charset="-122"/>
                        </a:rPr>
                        <m:t>=</m:t>
                      </m:r>
                      <m:f>
                        <m:fPr>
                          <m:ctrlPr>
                            <a:rPr lang="en-US" altLang="zh-CN" sz="1600" i="1" dirty="0">
                              <a:solidFill>
                                <a:srgbClr val="5C5C5C"/>
                              </a:solidFill>
                              <a:latin typeface="Cambria Math" panose="02040503050406030204" pitchFamily="18" charset="0"/>
                              <a:ea typeface="微软雅黑" panose="020B0503020204020204" pitchFamily="34" charset="-122"/>
                            </a:rPr>
                          </m:ctrlPr>
                        </m:fPr>
                        <m:num>
                          <m:sSub>
                            <m:sSubPr>
                              <m:ctrlPr>
                                <a:rPr lang="en-US" altLang="zh-CN" sz="1600" i="1" dirty="0">
                                  <a:solidFill>
                                    <a:srgbClr val="5C5C5C"/>
                                  </a:solidFill>
                                  <a:latin typeface="Cambria Math" panose="02040503050406030204" pitchFamily="18" charset="0"/>
                                  <a:ea typeface="微软雅黑" panose="020B0503020204020204" pitchFamily="34" charset="-122"/>
                                </a:rPr>
                              </m:ctrlPr>
                            </m:sSubPr>
                            <m:e>
                              <m:r>
                                <a:rPr lang="en-US" altLang="zh-CN" sz="1600" b="0" i="1" dirty="0" smtClean="0">
                                  <a:solidFill>
                                    <a:srgbClr val="5C5C5C"/>
                                  </a:solidFill>
                                  <a:latin typeface="Cambria Math" panose="02040503050406030204" pitchFamily="18" charset="0"/>
                                  <a:ea typeface="微软雅黑" panose="020B0503020204020204" pitchFamily="34" charset="-122"/>
                                </a:rPr>
                                <m:t>𝑣</m:t>
                              </m:r>
                            </m:e>
                            <m:sub>
                              <m:r>
                                <a:rPr lang="en-US" altLang="zh-CN" sz="1600" i="1" dirty="0">
                                  <a:solidFill>
                                    <a:srgbClr val="5C5C5C"/>
                                  </a:solidFill>
                                  <a:latin typeface="Cambria Math" panose="02040503050406030204" pitchFamily="18" charset="0"/>
                                  <a:ea typeface="微软雅黑" panose="020B0503020204020204" pitchFamily="34" charset="-122"/>
                                </a:rPr>
                                <m:t>𝑡</m:t>
                              </m:r>
                            </m:sub>
                          </m:sSub>
                        </m:num>
                        <m:den>
                          <m:r>
                            <a:rPr lang="en-US" altLang="zh-CN" sz="1600" i="1" dirty="0">
                              <a:solidFill>
                                <a:srgbClr val="5C5C5C"/>
                              </a:solidFill>
                              <a:latin typeface="Cambria Math" panose="02040503050406030204" pitchFamily="18" charset="0"/>
                              <a:ea typeface="微软雅黑" panose="020B0503020204020204" pitchFamily="34" charset="-122"/>
                            </a:rPr>
                            <m:t>1</m:t>
                          </m:r>
                          <m:r>
                            <a:rPr lang="en-US" altLang="zh-CN" sz="1600" dirty="0">
                              <a:solidFill>
                                <a:srgbClr val="5C5C5C"/>
                              </a:solidFill>
                              <a:latin typeface="Cambria Math" panose="02040503050406030204" pitchFamily="18" charset="0"/>
                              <a:ea typeface="微软雅黑" panose="020B0503020204020204" pitchFamily="34" charset="-122"/>
                            </a:rPr>
                            <m:t>−</m:t>
                          </m:r>
                          <m:sSubSup>
                            <m:sSubSupPr>
                              <m:ctrlPr>
                                <a:rPr lang="en-US" altLang="zh-CN" sz="1600" i="1" dirty="0">
                                  <a:solidFill>
                                    <a:srgbClr val="5C5C5C"/>
                                  </a:solidFill>
                                  <a:latin typeface="Cambria Math" panose="02040503050406030204" pitchFamily="18" charset="0"/>
                                  <a:ea typeface="微软雅黑" panose="020B0503020204020204" pitchFamily="34" charset="-122"/>
                                </a:rPr>
                              </m:ctrlPr>
                            </m:sSubSupPr>
                            <m:e>
                              <m:r>
                                <a:rPr lang="en-US" altLang="zh-CN" sz="1600" i="1" dirty="0">
                                  <a:solidFill>
                                    <a:srgbClr val="5C5C5C"/>
                                  </a:solidFill>
                                  <a:latin typeface="Cambria Math" panose="02040503050406030204" pitchFamily="18" charset="0"/>
                                  <a:ea typeface="微软雅黑" panose="020B0503020204020204" pitchFamily="34" charset="-122"/>
                                </a:rPr>
                                <m:t>𝛽</m:t>
                              </m:r>
                            </m:e>
                            <m:sub>
                              <m:r>
                                <a:rPr lang="en-US" altLang="zh-CN" sz="1600" b="0" i="1" dirty="0" smtClean="0">
                                  <a:solidFill>
                                    <a:srgbClr val="5C5C5C"/>
                                  </a:solidFill>
                                  <a:latin typeface="Cambria Math" panose="02040503050406030204" pitchFamily="18" charset="0"/>
                                  <a:ea typeface="微软雅黑" panose="020B0503020204020204" pitchFamily="34" charset="-122"/>
                                </a:rPr>
                                <m:t>2</m:t>
                              </m:r>
                            </m:sub>
                            <m:sup>
                              <m:r>
                                <a:rPr lang="en-US" altLang="zh-CN" sz="1600" i="1" dirty="0">
                                  <a:solidFill>
                                    <a:srgbClr val="5C5C5C"/>
                                  </a:solidFill>
                                  <a:latin typeface="Cambria Math" panose="02040503050406030204" pitchFamily="18" charset="0"/>
                                  <a:ea typeface="微软雅黑" panose="020B0503020204020204" pitchFamily="34" charset="-122"/>
                                </a:rPr>
                                <m:t>𝑡</m:t>
                              </m:r>
                            </m:sup>
                          </m:sSubSup>
                        </m:den>
                      </m:f>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𝜃</m:t>
                          </m:r>
                        </m:e>
                        <m:sub>
                          <m:r>
                            <a:rPr lang="en-US" altLang="zh-CN" sz="1600" i="1">
                              <a:solidFill>
                                <a:srgbClr val="5C5C5C"/>
                              </a:solidFill>
                              <a:latin typeface="Cambria Math" panose="02040503050406030204" pitchFamily="18" charset="0"/>
                              <a:ea typeface="微软雅黑" panose="020B0503020204020204" pitchFamily="34" charset="-122"/>
                            </a:rPr>
                            <m:t>𝑡</m:t>
                          </m:r>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1</m:t>
                          </m:r>
                        </m:sub>
                      </m:sSub>
                      <m:r>
                        <a:rPr lang="en-US" altLang="zh-CN" sz="1600" i="1">
                          <a:solidFill>
                            <a:srgbClr val="5C5C5C"/>
                          </a:solidFill>
                          <a:latin typeface="Cambria Math" panose="02040503050406030204" pitchFamily="18" charset="0"/>
                          <a:ea typeface="微软雅黑" panose="020B0503020204020204" pitchFamily="34" charset="-122"/>
                        </a:rPr>
                        <m:t>=</m:t>
                      </m:r>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𝜃</m:t>
                          </m:r>
                        </m:e>
                        <m:sub>
                          <m:r>
                            <a:rPr lang="en-US" altLang="zh-CN" sz="1600" i="1">
                              <a:solidFill>
                                <a:srgbClr val="5C5C5C"/>
                              </a:solidFill>
                              <a:latin typeface="Cambria Math" panose="02040503050406030204" pitchFamily="18" charset="0"/>
                              <a:ea typeface="微软雅黑" panose="020B0503020204020204" pitchFamily="34" charset="-122"/>
                            </a:rPr>
                            <m:t>𝑡</m:t>
                          </m:r>
                        </m:sub>
                      </m:sSub>
                      <m:r>
                        <a:rPr lang="en-US" altLang="zh-CN" sz="1600" i="1">
                          <a:solidFill>
                            <a:srgbClr val="5C5C5C"/>
                          </a:solidFill>
                          <a:latin typeface="Cambria Math" panose="02040503050406030204" pitchFamily="18" charset="0"/>
                          <a:ea typeface="微软雅黑" panose="020B0503020204020204" pitchFamily="34" charset="-122"/>
                        </a:rPr>
                        <m:t>−</m:t>
                      </m:r>
                      <m:f>
                        <m:fPr>
                          <m:ctrlPr>
                            <a:rPr lang="en-US" altLang="zh-CN" sz="1600" i="1">
                              <a:solidFill>
                                <a:srgbClr val="5C5C5C"/>
                              </a:solidFill>
                              <a:latin typeface="Cambria Math" panose="02040503050406030204" pitchFamily="18" charset="0"/>
                              <a:ea typeface="微软雅黑" panose="020B0503020204020204" pitchFamily="34" charset="-122"/>
                            </a:rPr>
                          </m:ctrlPr>
                        </m:fPr>
                        <m:num>
                          <m:r>
                            <a:rPr lang="en-US" altLang="zh-CN" sz="1600" i="1">
                              <a:solidFill>
                                <a:srgbClr val="5C5C5C"/>
                              </a:solidFill>
                              <a:latin typeface="Cambria Math" panose="02040503050406030204" pitchFamily="18" charset="0"/>
                              <a:ea typeface="微软雅黑" panose="020B0503020204020204" pitchFamily="34" charset="-122"/>
                            </a:rPr>
                            <m:t>𝜂</m:t>
                          </m:r>
                        </m:num>
                        <m:den>
                          <m:rad>
                            <m:radPr>
                              <m:degHide m:val="on"/>
                              <m:ctrlPr>
                                <a:rPr lang="en-US" altLang="zh-CN" sz="1600" i="1">
                                  <a:solidFill>
                                    <a:srgbClr val="5C5C5C"/>
                                  </a:solidFill>
                                  <a:latin typeface="Cambria Math" panose="02040503050406030204" pitchFamily="18" charset="0"/>
                                  <a:ea typeface="微软雅黑" panose="020B0503020204020204" pitchFamily="34" charset="-122"/>
                                </a:rPr>
                              </m:ctrlPr>
                            </m:radPr>
                            <m:deg/>
                            <m:e>
                              <m:acc>
                                <m:accPr>
                                  <m:ctrlPr>
                                    <a:rPr lang="en-US" altLang="zh-CN" sz="1600" i="1">
                                      <a:solidFill>
                                        <a:srgbClr val="5C5C5C"/>
                                      </a:solidFill>
                                      <a:latin typeface="Cambria Math" panose="02040503050406030204" pitchFamily="18" charset="0"/>
                                      <a:ea typeface="微软雅黑" panose="020B0503020204020204" pitchFamily="34" charset="-122"/>
                                    </a:rPr>
                                  </m:ctrlPr>
                                </m:accPr>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𝑣</m:t>
                                      </m:r>
                                    </m:e>
                                    <m:sub>
                                      <m:r>
                                        <a:rPr lang="en-US" altLang="zh-CN" sz="1600" i="1">
                                          <a:solidFill>
                                            <a:srgbClr val="5C5C5C"/>
                                          </a:solidFill>
                                          <a:latin typeface="Cambria Math" panose="02040503050406030204" pitchFamily="18" charset="0"/>
                                          <a:ea typeface="微软雅黑" panose="020B0503020204020204" pitchFamily="34" charset="-122"/>
                                        </a:rPr>
                                        <m:t>𝑡</m:t>
                                      </m:r>
                                    </m:sub>
                                  </m:sSub>
                                </m:e>
                              </m:acc>
                              <m:r>
                                <a:rPr lang="en-US" altLang="zh-CN" sz="1600" i="1">
                                  <a:solidFill>
                                    <a:srgbClr val="5C5C5C"/>
                                  </a:solidFill>
                                  <a:latin typeface="Cambria Math" panose="02040503050406030204" pitchFamily="18" charset="0"/>
                                  <a:ea typeface="微软雅黑" panose="020B0503020204020204" pitchFamily="34" charset="-122"/>
                                </a:rPr>
                                <m:t>+</m:t>
                              </m:r>
                              <m:r>
                                <a:rPr lang="en-US" altLang="zh-CN" sz="1600" i="1">
                                  <a:solidFill>
                                    <a:srgbClr val="5C5C5C"/>
                                  </a:solidFill>
                                  <a:latin typeface="Cambria Math" panose="02040503050406030204" pitchFamily="18" charset="0"/>
                                  <a:ea typeface="微软雅黑" panose="020B0503020204020204" pitchFamily="34" charset="-122"/>
                                </a:rPr>
                                <m:t>𝜖</m:t>
                              </m:r>
                            </m:e>
                          </m:rad>
                        </m:den>
                      </m:f>
                      <m:r>
                        <a:rPr lang="en-US" altLang="zh-CN" sz="1600" i="1">
                          <a:solidFill>
                            <a:srgbClr val="5C5C5C"/>
                          </a:solidFill>
                          <a:latin typeface="Cambria Math" panose="02040503050406030204" pitchFamily="18" charset="0"/>
                          <a:ea typeface="微软雅黑" panose="020B0503020204020204" pitchFamily="34" charset="-122"/>
                        </a:rPr>
                        <m:t>⋅</m:t>
                      </m:r>
                      <m:acc>
                        <m:accPr>
                          <m:ctrlPr>
                            <a:rPr lang="en-US" altLang="zh-CN" sz="1600" i="1">
                              <a:solidFill>
                                <a:srgbClr val="5C5C5C"/>
                              </a:solidFill>
                              <a:latin typeface="Cambria Math" panose="02040503050406030204" pitchFamily="18" charset="0"/>
                              <a:ea typeface="微软雅黑" panose="020B0503020204020204" pitchFamily="34" charset="-122"/>
                            </a:rPr>
                          </m:ctrlPr>
                        </m:accPr>
                        <m:e>
                          <m:sSub>
                            <m:sSubPr>
                              <m:ctrlPr>
                                <a:rPr lang="en-US" altLang="zh-CN" sz="1600" i="1">
                                  <a:solidFill>
                                    <a:srgbClr val="5C5C5C"/>
                                  </a:solidFill>
                                  <a:latin typeface="Cambria Math" panose="02040503050406030204" pitchFamily="18" charset="0"/>
                                  <a:ea typeface="微软雅黑" panose="020B0503020204020204" pitchFamily="34" charset="-122"/>
                                </a:rPr>
                              </m:ctrlPr>
                            </m:sSubPr>
                            <m:e>
                              <m:r>
                                <a:rPr lang="en-US" altLang="zh-CN" sz="1600" i="1">
                                  <a:solidFill>
                                    <a:srgbClr val="5C5C5C"/>
                                  </a:solidFill>
                                  <a:latin typeface="Cambria Math" panose="02040503050406030204" pitchFamily="18" charset="0"/>
                                  <a:ea typeface="微软雅黑" panose="020B0503020204020204" pitchFamily="34" charset="-122"/>
                                </a:rPr>
                                <m:t>𝑚</m:t>
                              </m:r>
                            </m:e>
                            <m:sub>
                              <m:r>
                                <a:rPr lang="en-US" altLang="zh-CN" sz="1600" i="1">
                                  <a:solidFill>
                                    <a:srgbClr val="5C5C5C"/>
                                  </a:solidFill>
                                  <a:latin typeface="Cambria Math" panose="02040503050406030204" pitchFamily="18" charset="0"/>
                                  <a:ea typeface="微软雅黑" panose="020B0503020204020204" pitchFamily="34" charset="-122"/>
                                </a:rPr>
                                <m:t>𝑡</m:t>
                              </m:r>
                            </m:sub>
                          </m:sSub>
                        </m:e>
                      </m:acc>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Rectangle 96"/>
              <p:cNvSpPr>
                <a:spLocks noRot="1" noChangeAspect="1" noMove="1" noResize="1" noEditPoints="1" noAdjustHandles="1" noChangeArrowheads="1" noChangeShapeType="1" noTextEdit="1"/>
              </p:cNvSpPr>
              <p:nvPr/>
            </p:nvSpPr>
            <p:spPr>
              <a:xfrm>
                <a:off x="596208" y="1069468"/>
                <a:ext cx="10855564" cy="5480668"/>
              </a:xfrm>
              <a:prstGeom prst="rect">
                <a:avLst/>
              </a:prstGeom>
              <a:blipFill rotWithShape="1">
                <a:blip r:embed="rId1"/>
                <a:stretch>
                  <a:fillRect l="-5" t="-2" r="2" b="2"/>
                </a:stretch>
              </a:blipFill>
            </p:spPr>
            <p:txBody>
              <a:bodyPr/>
              <a:lstStyle/>
              <a:p>
                <a:r>
                  <a:rPr lang="zh-CN" altLang="en-US">
                    <a:noFill/>
                  </a:rPr>
                  <a:t> </a:t>
                </a:r>
              </a:p>
            </p:txBody>
          </p:sp>
        </mc:Fallback>
      </mc:AlternateContent>
      <p:pic>
        <p:nvPicPr>
          <p:cNvPr id="4" name="Picture 3"/>
          <p:cNvPicPr>
            <a:picLocks noChangeAspect="1"/>
          </p:cNvPicPr>
          <p:nvPr/>
        </p:nvPicPr>
        <p:blipFill>
          <a:blip r:embed="rId2"/>
          <a:stretch>
            <a:fillRect/>
          </a:stretch>
        </p:blipFill>
        <p:spPr>
          <a:xfrm>
            <a:off x="8061524" y="3809802"/>
            <a:ext cx="3534268" cy="457264"/>
          </a:xfrm>
          <a:prstGeom prst="rect">
            <a:avLst/>
          </a:prstGeom>
        </p:spPr>
      </p:pic>
      <p:pic>
        <p:nvPicPr>
          <p:cNvPr id="6" name="Picture 5"/>
          <p:cNvPicPr>
            <a:picLocks noChangeAspect="1"/>
          </p:cNvPicPr>
          <p:nvPr/>
        </p:nvPicPr>
        <p:blipFill>
          <a:blip r:embed="rId3"/>
          <a:stretch>
            <a:fillRect/>
          </a:stretch>
        </p:blipFill>
        <p:spPr>
          <a:xfrm>
            <a:off x="8061524" y="5200871"/>
            <a:ext cx="3396431" cy="10779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3" name="Rectangle 96"/>
          <p:cNvSpPr/>
          <p:nvPr/>
        </p:nvSpPr>
        <p:spPr>
          <a:xfrm>
            <a:off x="559922" y="1236382"/>
            <a:ext cx="5956992" cy="2449517"/>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Saddle Point</a:t>
            </a:r>
            <a:endParaRPr lang="en-US" altLang="zh-CN" sz="1600" b="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 saddle point is a critical point on the loss surface where the gradient is zero but the curvature is mixed—upwards in some directions and downwards in others.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Gradient descent with momentum and adaptive learning rate can handle such a problem.</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5" name="Picture 4" descr="A graph of a function&#10;&#10;Description automatically generated with medium confidence"/>
          <p:cNvPicPr>
            <a:picLocks noChangeAspect="1"/>
          </p:cNvPicPr>
          <p:nvPr/>
        </p:nvPicPr>
        <p:blipFill>
          <a:blip r:embed="rId1"/>
          <a:stretch>
            <a:fillRect/>
          </a:stretch>
        </p:blipFill>
        <p:spPr>
          <a:xfrm>
            <a:off x="6451598" y="2118446"/>
            <a:ext cx="5003361" cy="38735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Manage Gradient – Optimizer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3" name="Rectangle 96"/>
          <p:cNvSpPr/>
          <p:nvPr/>
        </p:nvSpPr>
        <p:spPr>
          <a:xfrm>
            <a:off x="559921" y="1236382"/>
            <a:ext cx="10022109" cy="2080185"/>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Choose your optimizer</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In computer vision practice, using Adam often yields good results, especially when your network structure is very complex. However, if you are competing for top accuracy or aiming for the optimal results, you should use Nesterov momentum GD.</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Now, for LLMs, we use Adam or </a:t>
            </a:r>
            <a:r>
              <a:rPr lang="en-US" altLang="zh-CN" sz="1600" dirty="0" err="1">
                <a:solidFill>
                  <a:srgbClr val="5C5C5C"/>
                </a:solidFill>
                <a:latin typeface="微软雅黑" panose="020B0503020204020204" pitchFamily="34" charset="-122"/>
                <a:ea typeface="微软雅黑" panose="020B0503020204020204" pitchFamily="34" charset="-122"/>
              </a:rPr>
              <a:t>AdamW</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3046148"/>
            <a:ext cx="2994393" cy="2905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9921" y="3334850"/>
            <a:ext cx="5145861" cy="189551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We have to admit we know very little about the theory of deep learning optimizers, because it is usually a highly </a:t>
            </a:r>
            <a:r>
              <a:rPr lang="en-US" altLang="zh-CN" sz="1600" b="1" dirty="0">
                <a:solidFill>
                  <a:srgbClr val="C00000"/>
                </a:solidFill>
                <a:latin typeface="微软雅黑" panose="020B0503020204020204" pitchFamily="34" charset="-122"/>
                <a:ea typeface="微软雅黑" panose="020B0503020204020204" pitchFamily="34" charset="-122"/>
              </a:rPr>
              <a:t>Non-Convex Optimization</a:t>
            </a:r>
            <a:r>
              <a:rPr lang="en-US" altLang="zh-CN" sz="1600" dirty="0">
                <a:solidFill>
                  <a:srgbClr val="5C5C5C"/>
                </a:solidFill>
                <a:latin typeface="微软雅黑" panose="020B0503020204020204" pitchFamily="34" charset="-122"/>
                <a:ea typeface="微软雅黑" panose="020B0503020204020204" pitchFamily="34" charset="-122"/>
              </a:rPr>
              <a:t> </a:t>
            </a:r>
            <a:r>
              <a:rPr lang="en-US" altLang="zh-CN" sz="1600" dirty="0" err="1">
                <a:solidFill>
                  <a:srgbClr val="5C5C5C"/>
                </a:solidFill>
                <a:latin typeface="微软雅黑" panose="020B0503020204020204" pitchFamily="34" charset="-122"/>
                <a:ea typeface="微软雅黑" panose="020B0503020204020204" pitchFamily="34" charset="-122"/>
              </a:rPr>
              <a:t>probelm</a:t>
            </a:r>
            <a:r>
              <a:rPr lang="en-US" altLang="zh-CN" sz="1600" dirty="0">
                <a:solidFill>
                  <a:srgbClr val="5C5C5C"/>
                </a:solidFill>
                <a:latin typeface="微软雅黑" panose="020B0503020204020204" pitchFamily="34" charset="-122"/>
                <a:ea typeface="微软雅黑" panose="020B0503020204020204" pitchFamily="34" charset="-122"/>
              </a:rPr>
              <a:t>. Remember that deep learning is an empirical practice, not a theoretical one.</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7172" name="Picture 4" descr="谷歌推出深度学习调优手册，不到一天狂揽1200星，Hinton转发| 量子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230" y="3119970"/>
            <a:ext cx="2774707" cy="2757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Recall Overfitting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46181" y="1533853"/>
            <a:ext cx="3954585" cy="4766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1234" y="1533853"/>
            <a:ext cx="6745812" cy="22648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Deep Learning has much more parameters than  traditional Machine Learning methods (Over parameterization). Usually, overfitting in Deep Learning is catastrophic.</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Overfitting will make the model fail in the test dataset, which may mean that the model has remembered all the data in the training set, but cannot be </a:t>
            </a:r>
            <a:r>
              <a:rPr lang="en-US" altLang="zh-CN" sz="1600" b="1" dirty="0">
                <a:solidFill>
                  <a:srgbClr val="C00000"/>
                </a:solidFill>
                <a:latin typeface="微软雅黑" panose="020B0503020204020204" pitchFamily="34" charset="-122"/>
                <a:ea typeface="微软雅黑" panose="020B0503020204020204" pitchFamily="34" charset="-122"/>
              </a:rPr>
              <a:t>generalized</a:t>
            </a:r>
            <a:r>
              <a:rPr lang="en-US" altLang="zh-CN" sz="1600" dirty="0">
                <a:solidFill>
                  <a:srgbClr val="5C5C5C"/>
                </a:solidFill>
                <a:latin typeface="微软雅黑" panose="020B0503020204020204" pitchFamily="34" charset="-122"/>
                <a:ea typeface="微软雅黑" panose="020B0503020204020204" pitchFamily="34" charset="-122"/>
              </a:rPr>
              <a:t> to unseen data.</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8198" name="Picture 6" descr="Gener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08" y="3900547"/>
            <a:ext cx="3355486" cy="2711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53706" y="557460"/>
            <a:ext cx="11874355" cy="67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Alleviating Overfitting - Regularization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mc:AlternateContent xmlns:mc="http://schemas.openxmlformats.org/markup-compatibility/2006">
        <mc:Choice xmlns:a14="http://schemas.microsoft.com/office/drawing/2010/main" Requires="a14">
          <p:sp>
            <p:nvSpPr>
              <p:cNvPr id="2" name="TextBox 1"/>
              <p:cNvSpPr txBox="1"/>
              <p:nvPr/>
            </p:nvSpPr>
            <p:spPr>
              <a:xfrm>
                <a:off x="483417" y="1393176"/>
                <a:ext cx="8050981" cy="2211311"/>
              </a:xfrm>
              <a:prstGeom prst="rect">
                <a:avLst/>
              </a:prstGeom>
              <a:noFill/>
            </p:spPr>
            <p:txBody>
              <a:bodyPr wrap="square">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L2 Regularization – Weight Decay</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𝐿</m:t>
                          </m:r>
                        </m:e>
                        <m:sub>
                          <m:r>
                            <a:rPr lang="en-US" altLang="zh-CN" sz="1600" b="0" i="1" smtClean="0">
                              <a:solidFill>
                                <a:srgbClr val="5C5C5C"/>
                              </a:solidFill>
                              <a:latin typeface="Cambria Math" panose="02040503050406030204" pitchFamily="18" charset="0"/>
                              <a:ea typeface="微软雅黑" panose="020B0503020204020204" pitchFamily="34" charset="-122"/>
                            </a:rPr>
                            <m:t>𝑛𝑒𝑤</m:t>
                          </m:r>
                        </m:sub>
                      </m:sSub>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𝜃</m:t>
                          </m:r>
                        </m:e>
                      </m:d>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𝐿</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𝜃</m:t>
                          </m:r>
                        </m:e>
                      </m:d>
                      <m:r>
                        <a:rPr lang="en-US" altLang="zh-CN" sz="1600" b="0" i="1" smtClean="0">
                          <a:solidFill>
                            <a:srgbClr val="5C5C5C"/>
                          </a:solidFill>
                          <a:latin typeface="Cambria Math" panose="02040503050406030204" pitchFamily="18" charset="0"/>
                          <a:ea typeface="微软雅黑" panose="020B0503020204020204" pitchFamily="34" charset="-122"/>
                        </a:rPr>
                        <m:t>+</m:t>
                      </m:r>
                      <m:f>
                        <m:fPr>
                          <m:ctrlPr>
                            <a:rPr lang="en-US" altLang="zh-CN" sz="1600" b="0" i="1" smtClean="0">
                              <a:solidFill>
                                <a:srgbClr val="5C5C5C"/>
                              </a:solidFill>
                              <a:latin typeface="Cambria Math" panose="02040503050406030204" pitchFamily="18" charset="0"/>
                              <a:ea typeface="微软雅黑" panose="020B0503020204020204" pitchFamily="34" charset="-122"/>
                            </a:rPr>
                          </m:ctrlPr>
                        </m:fPr>
                        <m:num>
                          <m:r>
                            <a:rPr lang="en-US" altLang="zh-CN" sz="1600" b="0" i="1" smtClean="0">
                              <a:solidFill>
                                <a:srgbClr val="5C5C5C"/>
                              </a:solidFill>
                              <a:latin typeface="Cambria Math" panose="02040503050406030204" pitchFamily="18" charset="0"/>
                              <a:ea typeface="微软雅黑" panose="020B0503020204020204" pitchFamily="34" charset="-122"/>
                            </a:rPr>
                            <m:t>𝜆</m:t>
                          </m:r>
                        </m:num>
                        <m:den>
                          <m:r>
                            <a:rPr lang="en-US" altLang="zh-CN" sz="1600" b="0" i="1" smtClean="0">
                              <a:solidFill>
                                <a:srgbClr val="5C5C5C"/>
                              </a:solidFill>
                              <a:latin typeface="Cambria Math" panose="02040503050406030204" pitchFamily="18" charset="0"/>
                              <a:ea typeface="微软雅黑" panose="020B0503020204020204" pitchFamily="34" charset="-122"/>
                            </a:rPr>
                            <m:t>2</m:t>
                          </m:r>
                        </m:den>
                      </m:f>
                      <m:nary>
                        <m:naryPr>
                          <m:chr m:val="∑"/>
                          <m:ctrlPr>
                            <a:rPr lang="en-US" altLang="zh-CN" sz="1600" b="0" i="1" smtClean="0">
                              <a:solidFill>
                                <a:srgbClr val="5C5C5C"/>
                              </a:solidFill>
                              <a:latin typeface="Cambria Math" panose="02040503050406030204" pitchFamily="18" charset="0"/>
                              <a:ea typeface="微软雅黑" panose="020B0503020204020204" pitchFamily="34" charset="-122"/>
                            </a:rPr>
                          </m:ctrlPr>
                        </m:naryPr>
                        <m:sub>
                          <m:r>
                            <a:rPr lang="en-US" altLang="zh-CN" sz="1600" b="0" i="1" smtClean="0">
                              <a:solidFill>
                                <a:srgbClr val="5C5C5C"/>
                              </a:solidFill>
                              <a:latin typeface="Cambria Math" panose="02040503050406030204" pitchFamily="18" charset="0"/>
                              <a:ea typeface="微软雅黑" panose="020B0503020204020204" pitchFamily="34" charset="-122"/>
                            </a:rPr>
                            <m:t>𝑖</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up>
                          <m:r>
                            <a:rPr lang="en-US" altLang="zh-CN" sz="1600" b="0" i="1" smtClean="0">
                              <a:solidFill>
                                <a:srgbClr val="5C5C5C"/>
                              </a:solidFill>
                              <a:latin typeface="Cambria Math" panose="02040503050406030204" pitchFamily="18" charset="0"/>
                              <a:ea typeface="微软雅黑" panose="020B0503020204020204" pitchFamily="34" charset="-122"/>
                            </a:rPr>
                            <m:t>𝑛</m:t>
                          </m:r>
                        </m:sup>
                        <m:e>
                          <m:sSubSup>
                            <m:sSubSupPr>
                              <m:ctrlPr>
                                <a:rPr lang="en-US" altLang="zh-CN" sz="1600" b="0" i="1" smtClean="0">
                                  <a:solidFill>
                                    <a:srgbClr val="5C5C5C"/>
                                  </a:solidFill>
                                  <a:latin typeface="Cambria Math" panose="02040503050406030204" pitchFamily="18" charset="0"/>
                                  <a:ea typeface="微软雅黑" panose="020B0503020204020204" pitchFamily="34" charset="-122"/>
                                </a:rPr>
                              </m:ctrlPr>
                            </m:sSubSupPr>
                            <m:e>
                              <m:r>
                                <a:rPr lang="en-US" altLang="zh-CN" sz="1600" b="0" i="1" smtClean="0">
                                  <a:solidFill>
                                    <a:srgbClr val="5C5C5C"/>
                                  </a:solidFill>
                                  <a:latin typeface="Cambria Math" panose="02040503050406030204" pitchFamily="18" charset="0"/>
                                  <a:ea typeface="微软雅黑" panose="020B0503020204020204" pitchFamily="34" charset="-122"/>
                                </a:rPr>
                                <m:t>𝜃</m:t>
                              </m:r>
                            </m:e>
                            <m:sub>
                              <m:r>
                                <a:rPr lang="en-US" altLang="zh-CN" sz="1600" b="0" i="1" smtClean="0">
                                  <a:solidFill>
                                    <a:srgbClr val="5C5C5C"/>
                                  </a:solidFill>
                                  <a:latin typeface="Cambria Math" panose="02040503050406030204" pitchFamily="18" charset="0"/>
                                  <a:ea typeface="微软雅黑" panose="020B0503020204020204" pitchFamily="34" charset="-122"/>
                                </a:rPr>
                                <m:t>𝑖</m:t>
                              </m:r>
                            </m:sub>
                            <m:sup>
                              <m:r>
                                <a:rPr lang="en-US" altLang="zh-CN" sz="1600" b="0" i="1" smtClean="0">
                                  <a:solidFill>
                                    <a:srgbClr val="5C5C5C"/>
                                  </a:solidFill>
                                  <a:latin typeface="Cambria Math" panose="02040503050406030204" pitchFamily="18" charset="0"/>
                                  <a:ea typeface="微软雅黑" panose="020B0503020204020204" pitchFamily="34" charset="-122"/>
                                </a:rPr>
                                <m:t>2</m:t>
                              </m:r>
                            </m:sup>
                          </m:sSubSup>
                        </m:e>
                      </m:nary>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𝜃</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sub>
                      </m:sSub>
                      <m:r>
                        <a:rPr lang="en-US" altLang="zh-CN" sz="1600" b="0" i="1" smtClean="0">
                          <a:solidFill>
                            <a:srgbClr val="5C5C5C"/>
                          </a:solidFill>
                          <a:latin typeface="Cambria Math" panose="02040503050406030204" pitchFamily="18" charset="0"/>
                          <a:ea typeface="微软雅黑" panose="020B0503020204020204" pitchFamily="34" charset="-122"/>
                        </a:rPr>
                        <m:t>=</m:t>
                      </m:r>
                      <m:sSub>
                        <m:sSubPr>
                          <m:ctrlPr>
                            <a:rPr lang="en-US" altLang="zh-CN" sz="1600" b="0" i="1" smtClean="0">
                              <a:solidFill>
                                <a:srgbClr val="5C5C5C"/>
                              </a:solidFill>
                              <a:latin typeface="Cambria Math" panose="02040503050406030204" pitchFamily="18" charset="0"/>
                              <a:ea typeface="微软雅黑" panose="020B0503020204020204" pitchFamily="34" charset="-122"/>
                            </a:rPr>
                          </m:ctrlPr>
                        </m:sSubPr>
                        <m:e>
                          <m:r>
                            <a:rPr lang="en-US" altLang="zh-CN" sz="1600" b="0" i="1" smtClean="0">
                              <a:solidFill>
                                <a:srgbClr val="5C5C5C"/>
                              </a:solidFill>
                              <a:latin typeface="Cambria Math" panose="02040503050406030204" pitchFamily="18" charset="0"/>
                              <a:ea typeface="微软雅黑" panose="020B0503020204020204" pitchFamily="34" charset="-122"/>
                            </a:rPr>
                            <m:t>𝜃</m:t>
                          </m:r>
                        </m:e>
                        <m:sub>
                          <m:r>
                            <a:rPr lang="en-US" altLang="zh-CN" sz="1600" b="0" i="1" smtClean="0">
                              <a:solidFill>
                                <a:srgbClr val="5C5C5C"/>
                              </a:solidFill>
                              <a:latin typeface="Cambria Math" panose="02040503050406030204" pitchFamily="18" charset="0"/>
                              <a:ea typeface="微软雅黑" panose="020B0503020204020204" pitchFamily="34" charset="-122"/>
                            </a:rPr>
                            <m:t>𝑡</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1</m:t>
                          </m:r>
                        </m:sub>
                      </m:sSub>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𝜂</m:t>
                      </m:r>
                      <m:r>
                        <a:rPr lang="en-US" altLang="zh-CN" sz="1600" b="0" i="0" smtClean="0">
                          <a:solidFill>
                            <a:srgbClr val="5C5C5C"/>
                          </a:solidFill>
                          <a:latin typeface="Cambria Math" panose="02040503050406030204" pitchFamily="18" charset="0"/>
                          <a:ea typeface="微软雅黑" panose="020B0503020204020204" pitchFamily="34" charset="-122"/>
                        </a:rPr>
                        <m:t>(</m:t>
                      </m:r>
                      <m:r>
                        <m:rPr>
                          <m:sty m:val="p"/>
                        </m:rPr>
                        <a:rPr lang="en-US" altLang="zh-CN" sz="1600" b="0" i="0" smtClean="0">
                          <a:solidFill>
                            <a:srgbClr val="5C5C5C"/>
                          </a:solidFill>
                          <a:latin typeface="Cambria Math" panose="02040503050406030204" pitchFamily="18" charset="0"/>
                          <a:ea typeface="Cambria Math" panose="02040503050406030204" pitchFamily="18" charset="0"/>
                        </a:rPr>
                        <m:t>∇</m:t>
                      </m:r>
                      <m:r>
                        <a:rPr lang="en-US" altLang="zh-CN" sz="1600" b="0" i="1" smtClean="0">
                          <a:solidFill>
                            <a:srgbClr val="5C5C5C"/>
                          </a:solidFill>
                          <a:latin typeface="Cambria Math" panose="02040503050406030204" pitchFamily="18" charset="0"/>
                          <a:ea typeface="Cambria Math" panose="02040503050406030204" pitchFamily="18" charset="0"/>
                        </a:rPr>
                        <m:t>𝐿</m:t>
                      </m:r>
                      <m:d>
                        <m:dPr>
                          <m:ctrlPr>
                            <a:rPr lang="en-US" altLang="zh-CN" sz="1600" b="0" i="1" smtClean="0">
                              <a:solidFill>
                                <a:srgbClr val="5C5C5C"/>
                              </a:solidFill>
                              <a:latin typeface="Cambria Math" panose="02040503050406030204" pitchFamily="18" charset="0"/>
                              <a:ea typeface="Cambria Math" panose="02040503050406030204" pitchFamily="18" charset="0"/>
                            </a:rPr>
                          </m:ctrlPr>
                        </m:dPr>
                        <m:e>
                          <m:r>
                            <a:rPr lang="en-US" altLang="zh-CN" sz="1600" b="0" i="1" smtClean="0">
                              <a:solidFill>
                                <a:srgbClr val="5C5C5C"/>
                              </a:solidFill>
                              <a:latin typeface="Cambria Math" panose="02040503050406030204" pitchFamily="18" charset="0"/>
                              <a:ea typeface="Cambria Math" panose="02040503050406030204" pitchFamily="18" charset="0"/>
                            </a:rPr>
                            <m:t>𝜃</m:t>
                          </m:r>
                        </m:e>
                      </m:d>
                      <m:r>
                        <a:rPr lang="en-US" altLang="zh-CN" sz="1600" b="0" i="1" smtClean="0">
                          <a:solidFill>
                            <a:srgbClr val="5C5C5C"/>
                          </a:solidFill>
                          <a:latin typeface="Cambria Math" panose="02040503050406030204" pitchFamily="18" charset="0"/>
                          <a:ea typeface="Cambria Math" panose="02040503050406030204" pitchFamily="18" charset="0"/>
                        </a:rPr>
                        <m:t>+</m:t>
                      </m:r>
                      <m:r>
                        <a:rPr lang="en-US" altLang="zh-CN" sz="1600" b="0" i="1" smtClean="0">
                          <a:solidFill>
                            <a:srgbClr val="5C5C5C"/>
                          </a:solidFill>
                          <a:latin typeface="Cambria Math" panose="02040503050406030204" pitchFamily="18" charset="0"/>
                          <a:ea typeface="Cambria Math" panose="02040503050406030204" pitchFamily="18" charset="0"/>
                        </a:rPr>
                        <m:t>𝜆</m:t>
                      </m:r>
                      <m:sSub>
                        <m:sSubPr>
                          <m:ctrlPr>
                            <a:rPr lang="en-US" altLang="zh-CN" sz="1600" b="0" i="1" smtClean="0">
                              <a:solidFill>
                                <a:srgbClr val="5C5C5C"/>
                              </a:solidFill>
                              <a:latin typeface="Cambria Math" panose="02040503050406030204" pitchFamily="18" charset="0"/>
                              <a:ea typeface="Cambria Math" panose="02040503050406030204" pitchFamily="18" charset="0"/>
                            </a:rPr>
                          </m:ctrlPr>
                        </m:sSubPr>
                        <m:e>
                          <m:r>
                            <a:rPr lang="en-US" altLang="zh-CN" sz="1600" b="0" i="1" smtClean="0">
                              <a:solidFill>
                                <a:srgbClr val="5C5C5C"/>
                              </a:solidFill>
                              <a:latin typeface="Cambria Math" panose="02040503050406030204" pitchFamily="18" charset="0"/>
                              <a:ea typeface="Cambria Math" panose="02040503050406030204" pitchFamily="18" charset="0"/>
                            </a:rPr>
                            <m:t>𝜃</m:t>
                          </m:r>
                        </m:e>
                        <m:sub>
                          <m:r>
                            <a:rPr lang="en-US" altLang="zh-CN" sz="1600" b="0" i="1" smtClean="0">
                              <a:solidFill>
                                <a:srgbClr val="5C5C5C"/>
                              </a:solidFill>
                              <a:latin typeface="Cambria Math" panose="02040503050406030204" pitchFamily="18" charset="0"/>
                              <a:ea typeface="Cambria Math" panose="02040503050406030204" pitchFamily="18" charset="0"/>
                            </a:rPr>
                            <m:t>𝑡</m:t>
                          </m:r>
                          <m:r>
                            <a:rPr lang="en-US" altLang="zh-CN" sz="1600" b="0" i="1" smtClean="0">
                              <a:solidFill>
                                <a:srgbClr val="5C5C5C"/>
                              </a:solidFill>
                              <a:latin typeface="Cambria Math" panose="02040503050406030204" pitchFamily="18" charset="0"/>
                              <a:ea typeface="Cambria Math" panose="02040503050406030204" pitchFamily="18" charset="0"/>
                            </a:rPr>
                            <m:t>−</m:t>
                          </m:r>
                          <m:r>
                            <a:rPr lang="en-US" altLang="zh-CN" sz="1600" b="0" i="1" smtClean="0">
                              <a:solidFill>
                                <a:srgbClr val="5C5C5C"/>
                              </a:solidFill>
                              <a:latin typeface="Cambria Math" panose="02040503050406030204" pitchFamily="18" charset="0"/>
                              <a:ea typeface="Cambria Math" panose="02040503050406030204" pitchFamily="18" charset="0"/>
                            </a:rPr>
                            <m:t>1</m:t>
                          </m:r>
                        </m:sub>
                      </m:sSub>
                      <m:r>
                        <a:rPr lang="en-US" altLang="zh-CN" sz="1600" b="0" i="1" smtClean="0">
                          <a:solidFill>
                            <a:srgbClr val="5C5C5C"/>
                          </a:solidFill>
                          <a:latin typeface="Cambria Math" panose="02040503050406030204" pitchFamily="18" charset="0"/>
                          <a:ea typeface="Cambria Math" panose="02040503050406030204" pitchFamily="18" charset="0"/>
                        </a:rPr>
                        <m:t>)</m:t>
                      </m:r>
                    </m:oMath>
                  </m:oMathPara>
                </a14:m>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L2 Regularization penalizes the large parameters, to alleviate overfitting</a:t>
                </a:r>
                <a:endParaRPr lang="en-US" altLang="zh-CN"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a:xfrm>
                <a:off x="483417" y="1393176"/>
                <a:ext cx="8050981" cy="2211311"/>
              </a:xfrm>
              <a:prstGeom prst="rect">
                <a:avLst/>
              </a:prstGeom>
              <a:blipFill rotWithShape="1">
                <a:blip r:embed="rId1"/>
                <a:stretch>
                  <a:fillRect l="-2" t="-28" r="8" b="10"/>
                </a:stretch>
              </a:blipFill>
            </p:spPr>
            <p:txBody>
              <a:bodyPr/>
              <a:lstStyle/>
              <a:p>
                <a:r>
                  <a:rPr lang="zh-CN" altLang="en-US">
                    <a:noFill/>
                  </a:rPr>
                  <a:t> </a:t>
                </a:r>
              </a:p>
            </p:txBody>
          </p:sp>
        </mc:Fallback>
      </mc:AlternateContent>
      <p:sp>
        <p:nvSpPr>
          <p:cNvPr id="3" name="TextBox 2"/>
          <p:cNvSpPr txBox="1"/>
          <p:nvPr/>
        </p:nvSpPr>
        <p:spPr>
          <a:xfrm>
            <a:off x="483417" y="3761281"/>
            <a:ext cx="4260522" cy="1572354"/>
          </a:xfrm>
          <a:prstGeom prst="rect">
            <a:avLst/>
          </a:prstGeom>
          <a:noFill/>
        </p:spPr>
        <p:txBody>
          <a:bodyPr wrap="square">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Dropout (</a:t>
            </a:r>
            <a:r>
              <a:rPr lang="en-US" altLang="zh-CN" b="1" dirty="0" err="1">
                <a:solidFill>
                  <a:srgbClr val="0339A6"/>
                </a:solidFill>
                <a:latin typeface="微软雅黑" panose="020B0503020204020204" pitchFamily="34" charset="-122"/>
                <a:ea typeface="微软雅黑" panose="020B0503020204020204" pitchFamily="34" charset="-122"/>
              </a:rPr>
              <a:t>Dropblock</a:t>
            </a:r>
            <a:r>
              <a:rPr lang="en-US" altLang="zh-CN" b="1" dirty="0">
                <a:solidFill>
                  <a:srgbClr val="0339A6"/>
                </a:solidFill>
                <a:latin typeface="微软雅黑" panose="020B0503020204020204" pitchFamily="34" charset="-122"/>
                <a:ea typeface="微软雅黑" panose="020B0503020204020204" pitchFamily="34" charset="-122"/>
              </a:rPr>
              <a:t>, Cutout … )</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Randomly mask some neurons (Set to 0) in training to boost the robustness of the model, thus alleviate overfitting</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9218" name="Picture 2" descr="Dropout 原理介紹：理解深度學習中的Dropout 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398" y="4126391"/>
            <a:ext cx="4040458" cy="2008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34398" y="1436446"/>
            <a:ext cx="3479799" cy="1295163"/>
          </a:xfrm>
          <a:prstGeom prst="rect">
            <a:avLst/>
          </a:prstGeom>
          <a:noFill/>
        </p:spPr>
        <p:txBody>
          <a:bodyPr wrap="square">
            <a:spAutoFit/>
          </a:bodyPr>
          <a:lstStyle/>
          <a:p>
            <a:pPr>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Data augmentation</a:t>
            </a:r>
            <a:endParaRPr lang="en-US" altLang="zh-CN" b="1" dirty="0">
              <a:solidFill>
                <a:srgbClr val="0339A6"/>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Batch normalization</a:t>
            </a:r>
            <a:endParaRPr lang="en-US" altLang="zh-CN" b="1" dirty="0">
              <a:solidFill>
                <a:srgbClr val="0339A6"/>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 </a:t>
            </a:r>
            <a:endParaRPr lang="zh-CN" altLang="en-US" dirty="0"/>
          </a:p>
        </p:txBody>
      </p:sp>
      <p:sp>
        <p:nvSpPr>
          <p:cNvPr id="4" name="TextBox 3"/>
          <p:cNvSpPr txBox="1"/>
          <p:nvPr/>
        </p:nvSpPr>
        <p:spPr>
          <a:xfrm>
            <a:off x="6096000" y="2297889"/>
            <a:ext cx="1938787" cy="923330"/>
          </a:xfrm>
          <a:prstGeom prst="rect">
            <a:avLst/>
          </a:prstGeom>
          <a:noFill/>
        </p:spPr>
        <p:txBody>
          <a:bodyPr wrap="square" rtlCol="0">
            <a:spAutoFit/>
          </a:bodyPr>
          <a:lstStyle/>
          <a:p>
            <a:r>
              <a:rPr lang="en-US" altLang="zh-CN" b="1" i="1" dirty="0">
                <a:solidFill>
                  <a:srgbClr val="C00000"/>
                </a:solidFill>
              </a:rPr>
              <a:t>What about L1 regularization?-Sparsity</a:t>
            </a:r>
            <a:endParaRPr lang="zh-CN" altLang="en-US" b="1" i="1" dirty="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1"/>
          <a:stretch>
            <a:fillRect/>
          </a:stretch>
        </p:blipFill>
        <p:spPr>
          <a:xfrm>
            <a:off x="0" y="0"/>
            <a:ext cx="12192000" cy="6858000"/>
          </a:xfrm>
          <a:prstGeom prst="rect">
            <a:avLst/>
          </a:prstGeom>
        </p:spPr>
      </p:pic>
      <p:pic>
        <p:nvPicPr>
          <p:cNvPr id="9" name="图片 8"/>
          <p:cNvPicPr>
            <a:picLocks noChangeAspect="1"/>
          </p:cNvPicPr>
          <p:nvPr/>
        </p:nvPicPr>
        <p:blipFill>
          <a:blip r:embed="rId2">
            <a:alphaModFix amt="8000"/>
          </a:blip>
          <a:stretch>
            <a:fillRect/>
          </a:stretch>
        </p:blipFill>
        <p:spPr>
          <a:xfrm>
            <a:off x="4419600" y="1884614"/>
            <a:ext cx="7772400" cy="3088771"/>
          </a:xfrm>
          <a:prstGeom prst="rect">
            <a:avLst/>
          </a:prstGeom>
        </p:spPr>
      </p:pic>
      <p:sp>
        <p:nvSpPr>
          <p:cNvPr id="23" name="Text Placeholder 1"/>
          <p:cNvSpPr txBox="1"/>
          <p:nvPr/>
        </p:nvSpPr>
        <p:spPr bwMode="gray">
          <a:xfrm>
            <a:off x="1103852" y="3180380"/>
            <a:ext cx="7297198"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微软雅黑" panose="020B0503020204020204" pitchFamily="34" charset="-122"/>
                <a:ea typeface="微软雅黑" panose="020B0503020204020204" pitchFamily="34" charset="-122"/>
              </a:rPr>
              <a:t>2 | Convolutional Neural  Network and Computer Vision</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84968" y="586778"/>
            <a:ext cx="5958344"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Computer Vision Basic</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Rectangle 96"/>
          <p:cNvSpPr/>
          <p:nvPr/>
        </p:nvSpPr>
        <p:spPr>
          <a:xfrm>
            <a:off x="607182" y="1056929"/>
            <a:ext cx="8536818" cy="1341457"/>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Goal</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Computer vision focuses on how the machines </a:t>
            </a:r>
            <a:r>
              <a:rPr lang="en-US" altLang="zh-CN" sz="1600" b="1" dirty="0">
                <a:solidFill>
                  <a:srgbClr val="FF0000"/>
                </a:solidFill>
                <a:latin typeface="微软雅黑" panose="020B0503020204020204" pitchFamily="34" charset="-122"/>
                <a:ea typeface="微软雅黑" panose="020B0503020204020204" pitchFamily="34" charset="-122"/>
              </a:rPr>
              <a:t>see</a:t>
            </a:r>
            <a:r>
              <a:rPr lang="en-US" altLang="zh-CN" sz="1600" dirty="0">
                <a:solidFill>
                  <a:srgbClr val="5C5C5C"/>
                </a:solidFill>
                <a:latin typeface="微软雅黑" panose="020B0503020204020204" pitchFamily="34" charset="-122"/>
                <a:ea typeface="微软雅黑" panose="020B0503020204020204" pitchFamily="34" charset="-122"/>
              </a:rPr>
              <a:t> the</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human</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world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The inputs of computer vision are primarily </a:t>
            </a:r>
            <a:r>
              <a:rPr lang="en-US" altLang="zh-CN" sz="1600" b="1" dirty="0">
                <a:solidFill>
                  <a:srgbClr val="FF0000"/>
                </a:solidFill>
                <a:latin typeface="微软雅黑" panose="020B0503020204020204" pitchFamily="34" charset="-122"/>
                <a:ea typeface="微软雅黑" panose="020B0503020204020204" pitchFamily="34" charset="-122"/>
              </a:rPr>
              <a:t>pixel values</a:t>
            </a:r>
            <a:r>
              <a:rPr lang="en-US" altLang="zh-CN" sz="1600" dirty="0">
                <a:solidFill>
                  <a:srgbClr val="5C5C5C"/>
                </a:solidFill>
                <a:latin typeface="微软雅黑" panose="020B0503020204020204" pitchFamily="34" charset="-122"/>
                <a:ea typeface="微软雅黑" panose="020B0503020204020204" pitchFamily="34" charset="-122"/>
              </a:rPr>
              <a:t>. </a:t>
            </a:r>
            <a:endParaRPr lang="zh-CN" altLang="en-US" sz="1600" dirty="0">
              <a:solidFill>
                <a:srgbClr val="5C5C5C"/>
              </a:solidFill>
              <a:latin typeface="微软雅黑" panose="020B0503020204020204" pitchFamily="34" charset="-122"/>
              <a:ea typeface="微软雅黑" panose="020B0503020204020204" pitchFamily="34" charset="-122"/>
            </a:endParaRPr>
          </a:p>
        </p:txBody>
      </p:sp>
      <p:sp>
        <p:nvSpPr>
          <p:cNvPr id="10" name="AutoShape 10"/>
          <p:cNvSpPr/>
          <p:nvPr/>
        </p:nvSpPr>
        <p:spPr>
          <a:xfrm>
            <a:off x="5012632" y="7068771"/>
            <a:ext cx="848309" cy="200055"/>
          </a:xfrm>
          <a:prstGeom prst="rect">
            <a:avLst/>
          </a:prstGeom>
          <a:noFill/>
          <a:ln w="9525">
            <a:noFill/>
            <a:prstDash val="solid"/>
          </a:ln>
        </p:spPr>
        <p:txBody>
          <a:bodyPr lIns="95250" tIns="47625" rIns="95250" bIns="47625" rtlCol="0" anchor="t">
            <a:noAutofit/>
          </a:bodyPr>
          <a:lstStyle/>
          <a:p>
            <a:pPr indent="0" algn="l">
              <a:lnSpc>
                <a:spcPct val="83000"/>
              </a:lnSpc>
              <a:defRPr/>
            </a:pPr>
            <a:r>
              <a:rPr lang="en-US" sz="675" b="0" i="0" u="none" strike="noStrike">
                <a:solidFill>
                  <a:srgbClr val="A6A6A6"/>
                </a:solidFill>
                <a:latin typeface="Arial" panose="020B0604020202020204"/>
              </a:rPr>
              <a:t>Stanford CS231n</a:t>
            </a:r>
            <a:endParaRPr lang="en-US" sz="1100"/>
          </a:p>
        </p:txBody>
      </p:sp>
      <p:pic>
        <p:nvPicPr>
          <p:cNvPr id="22" name="Picture 21" descr="A book cover with a person standing in front of a starry sky&#10;&#10;Description automatically generated"/>
          <p:cNvPicPr>
            <a:picLocks noChangeAspect="1"/>
          </p:cNvPicPr>
          <p:nvPr/>
        </p:nvPicPr>
        <p:blipFill>
          <a:blip r:embed="rId1"/>
          <a:stretch>
            <a:fillRect/>
          </a:stretch>
        </p:blipFill>
        <p:spPr>
          <a:xfrm>
            <a:off x="9502854" y="2351581"/>
            <a:ext cx="1758163" cy="2607801"/>
          </a:xfrm>
          <a:prstGeom prst="rect">
            <a:avLst/>
          </a:prstGeom>
        </p:spPr>
      </p:pic>
      <p:pic>
        <p:nvPicPr>
          <p:cNvPr id="1026" name="Picture 2" descr="Fei-Fei Li – Paul &amp; Daisy Soros Fellowships for New Americ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214" y="2401289"/>
            <a:ext cx="1667427" cy="25011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84606" y="5062904"/>
            <a:ext cx="2453974"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What the human sees</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987816" y="5052317"/>
            <a:ext cx="2655496"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What the computer sees</a:t>
            </a:r>
            <a:endParaRPr lang="en-US" sz="1600" dirty="0">
              <a:solidFill>
                <a:srgbClr val="5C5C5C"/>
              </a:solidFill>
              <a:latin typeface="微软雅黑" panose="020B0503020204020204" pitchFamily="34" charset="-122"/>
              <a:ea typeface="微软雅黑" panose="020B0503020204020204" pitchFamily="34" charset="-122"/>
            </a:endParaRPr>
          </a:p>
        </p:txBody>
      </p:sp>
      <p:grpSp>
        <p:nvGrpSpPr>
          <p:cNvPr id="26" name="Group 25"/>
          <p:cNvGrpSpPr/>
          <p:nvPr/>
        </p:nvGrpSpPr>
        <p:grpSpPr>
          <a:xfrm>
            <a:off x="969727" y="2700928"/>
            <a:ext cx="5377226" cy="2338240"/>
            <a:chOff x="969727" y="3054384"/>
            <a:chExt cx="5377226" cy="2338240"/>
          </a:xfrm>
        </p:grpSpPr>
        <p:pic>
          <p:nvPicPr>
            <p:cNvPr id="4" name="Picture 4"/>
            <p:cNvPicPr>
              <a:picLocks noChangeAspect="1"/>
            </p:cNvPicPr>
            <p:nvPr/>
          </p:nvPicPr>
          <p:blipFill>
            <a:blip r:embed="rId3"/>
            <a:srcRect/>
            <a:stretch>
              <a:fillRect/>
            </a:stretch>
          </p:blipFill>
          <p:spPr>
            <a:xfrm>
              <a:off x="969727" y="3054384"/>
              <a:ext cx="5377226" cy="2295021"/>
            </a:xfrm>
            <a:prstGeom prst="rect">
              <a:avLst/>
            </a:prstGeom>
            <a:ln w="9525">
              <a:noFill/>
              <a:prstDash val="solid"/>
            </a:ln>
          </p:spPr>
        </p:pic>
        <p:sp>
          <p:nvSpPr>
            <p:cNvPr id="25" name="Rectangle 24"/>
            <p:cNvSpPr/>
            <p:nvPr/>
          </p:nvSpPr>
          <p:spPr>
            <a:xfrm>
              <a:off x="3886200" y="5094148"/>
              <a:ext cx="2209800" cy="29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7805316" y="5056973"/>
            <a:ext cx="3192781"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Dr. Fei-</a:t>
            </a:r>
            <a:r>
              <a:rPr lang="en-US" sz="1600" dirty="0" err="1">
                <a:solidFill>
                  <a:srgbClr val="5C5C5C"/>
                </a:solidFill>
                <a:latin typeface="微软雅黑" panose="020B0503020204020204" pitchFamily="34" charset="-122"/>
                <a:ea typeface="微软雅黑" panose="020B0503020204020204" pitchFamily="34" charset="-122"/>
              </a:rPr>
              <a:t>fei</a:t>
            </a:r>
            <a:r>
              <a:rPr lang="en-US" sz="1600" dirty="0">
                <a:solidFill>
                  <a:srgbClr val="5C5C5C"/>
                </a:solidFill>
                <a:latin typeface="微软雅黑" panose="020B0503020204020204" pitchFamily="34" charset="-122"/>
                <a:ea typeface="微软雅黑" panose="020B0503020204020204" pitchFamily="34" charset="-122"/>
              </a:rPr>
              <a:t> Li, Godmother of AI</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29" name="Picture 28" descr="A black text on a white background&#10;&#10;Description automatically generated"/>
          <p:cNvPicPr>
            <a:picLocks noChangeAspect="1"/>
          </p:cNvPicPr>
          <p:nvPr/>
        </p:nvPicPr>
        <p:blipFill>
          <a:blip r:embed="rId4"/>
          <a:stretch>
            <a:fillRect/>
          </a:stretch>
        </p:blipFill>
        <p:spPr>
          <a:xfrm>
            <a:off x="5633811" y="5708691"/>
            <a:ext cx="6558189" cy="96515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p:nvPr/>
        </p:nvSpPr>
        <p:spPr bwMode="gray">
          <a:xfrm>
            <a:off x="796189" y="744195"/>
            <a:ext cx="5958344"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Computer Vision Tasks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6" name="Picture 9"/>
          <p:cNvPicPr>
            <a:picLocks noChangeAspect="1"/>
          </p:cNvPicPr>
          <p:nvPr/>
        </p:nvPicPr>
        <p:blipFill>
          <a:blip r:embed="rId1"/>
          <a:srcRect/>
          <a:stretch>
            <a:fillRect/>
          </a:stretch>
        </p:blipFill>
        <p:spPr>
          <a:xfrm>
            <a:off x="695325" y="2015650"/>
            <a:ext cx="5213556" cy="2180952"/>
          </a:xfrm>
          <a:prstGeom prst="rect">
            <a:avLst/>
          </a:prstGeom>
          <a:ln w="9525">
            <a:noFill/>
            <a:prstDash val="solid"/>
          </a:ln>
        </p:spPr>
      </p:pic>
      <p:pic>
        <p:nvPicPr>
          <p:cNvPr id="8" name="Picture 7" descr="A person walking with lines and numbers&#10;&#10;Description automatically generated with medium confidence"/>
          <p:cNvPicPr>
            <a:picLocks noChangeAspect="1"/>
          </p:cNvPicPr>
          <p:nvPr/>
        </p:nvPicPr>
        <p:blipFill>
          <a:blip r:embed="rId2"/>
          <a:stretch>
            <a:fillRect/>
          </a:stretch>
        </p:blipFill>
        <p:spPr>
          <a:xfrm>
            <a:off x="6200804" y="2015650"/>
            <a:ext cx="2644460" cy="1874229"/>
          </a:xfrm>
          <a:prstGeom prst="rect">
            <a:avLst/>
          </a:prstGeom>
        </p:spPr>
      </p:pic>
      <p:sp>
        <p:nvSpPr>
          <p:cNvPr id="10" name="TextBox 9"/>
          <p:cNvSpPr txBox="1"/>
          <p:nvPr/>
        </p:nvSpPr>
        <p:spPr>
          <a:xfrm>
            <a:off x="6795712" y="3901307"/>
            <a:ext cx="1764407"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Pose Estimation</a:t>
            </a:r>
            <a:endParaRPr lang="en-US" sz="1600" dirty="0">
              <a:solidFill>
                <a:srgbClr val="384958"/>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421" y="2080414"/>
            <a:ext cx="2681174" cy="17639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003614" y="3926605"/>
            <a:ext cx="2606787"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Multiple Object Tracking</a:t>
            </a:r>
            <a:endParaRPr lang="en-US" sz="1600" dirty="0">
              <a:solidFill>
                <a:srgbClr val="384958"/>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695325" y="1315792"/>
            <a:ext cx="6827709" cy="458908"/>
          </a:xfrm>
          <a:prstGeom prst="rect">
            <a:avLst/>
          </a:prstGeom>
          <a:noFill/>
        </p:spPr>
        <p:txBody>
          <a:bodyPr wrap="square">
            <a:spAutoFit/>
          </a:bodyPr>
          <a:lstStyle/>
          <a:p>
            <a:pPr algn="just">
              <a:lnSpc>
                <a:spcPct val="150000"/>
              </a:lnSpc>
            </a:pPr>
            <a:r>
              <a:rPr lang="en-US" altLang="zh-CN" sz="1800" dirty="0">
                <a:solidFill>
                  <a:srgbClr val="5C5C5C"/>
                </a:solidFill>
                <a:latin typeface="微软雅黑" panose="020B0503020204020204" pitchFamily="34" charset="-122"/>
                <a:ea typeface="微软雅黑" panose="020B0503020204020204" pitchFamily="34" charset="-122"/>
              </a:rPr>
              <a:t>The tasks are roughly two types: perception and generation</a:t>
            </a:r>
            <a:endParaRPr lang="en-US" altLang="zh-CN" sz="1800" dirty="0">
              <a:solidFill>
                <a:srgbClr val="5C5C5C"/>
              </a:solidFill>
              <a:latin typeface="微软雅黑" panose="020B0503020204020204" pitchFamily="34" charset="-122"/>
              <a:ea typeface="微软雅黑" panose="020B0503020204020204" pitchFamily="34" charset="-122"/>
            </a:endParaRPr>
          </a:p>
        </p:txBody>
      </p:sp>
      <p:pic>
        <p:nvPicPr>
          <p:cNvPr id="14" name="Picture 4" descr="Stable Diffusion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273" y="4541332"/>
            <a:ext cx="1925441" cy="19254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9823" y="5004139"/>
            <a:ext cx="1494154" cy="1077218"/>
          </a:xfrm>
          <a:prstGeom prst="rect">
            <a:avLst/>
          </a:prstGeom>
          <a:noFill/>
        </p:spPr>
        <p:txBody>
          <a:bodyPr wrap="square" rtlCol="0">
            <a:spAutoFit/>
          </a:bodyPr>
          <a:lstStyle/>
          <a:p>
            <a:r>
              <a:rPr lang="en-US" sz="1600" dirty="0">
                <a:latin typeface="微软雅黑" panose="020B0503020204020204" pitchFamily="34" charset="-122"/>
                <a:ea typeface="微软雅黑" panose="020B0503020204020204" pitchFamily="34" charset="-122"/>
                <a:cs typeface="Calibri" panose="020F0502020204030204" pitchFamily="34" charset="0"/>
              </a:rPr>
              <a:t>A horse-riding astronaut on the moon</a:t>
            </a:r>
            <a:endParaRPr lang="en-US" sz="16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TextBox 15"/>
          <p:cNvSpPr txBox="1"/>
          <p:nvPr/>
        </p:nvSpPr>
        <p:spPr>
          <a:xfrm>
            <a:off x="669823" y="4651307"/>
            <a:ext cx="988161" cy="338554"/>
          </a:xfrm>
          <a:prstGeom prst="rect">
            <a:avLst/>
          </a:prstGeom>
          <a:noFill/>
        </p:spPr>
        <p:txBody>
          <a:bodyPr wrap="square" rtlCol="0">
            <a:spAutoFit/>
          </a:bodyPr>
          <a:lstStyle/>
          <a:p>
            <a:r>
              <a:rPr lang="en-US" sz="1600" b="1" dirty="0">
                <a:solidFill>
                  <a:srgbClr val="0339A6"/>
                </a:solidFill>
                <a:latin typeface="微软雅黑" panose="020B0503020204020204" pitchFamily="34" charset="-122"/>
                <a:ea typeface="微软雅黑" panose="020B0503020204020204" pitchFamily="34" charset="-122"/>
              </a:rPr>
              <a:t>prompt</a:t>
            </a:r>
            <a:endParaRPr lang="en-US" sz="1600" b="1" dirty="0">
              <a:solidFill>
                <a:srgbClr val="0339A6"/>
              </a:solidFill>
              <a:latin typeface="微软雅黑" panose="020B0503020204020204" pitchFamily="34" charset="-122"/>
              <a:ea typeface="微软雅黑" panose="020B0503020204020204" pitchFamily="34" charset="-122"/>
            </a:endParaRPr>
          </a:p>
        </p:txBody>
      </p:sp>
      <p:pic>
        <p:nvPicPr>
          <p:cNvPr id="17" name="XGc2DfseKnP6XYJU">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8224586" y="4541332"/>
            <a:ext cx="3423009" cy="1925442"/>
          </a:xfrm>
          <a:prstGeom prst="rect">
            <a:avLst/>
          </a:prstGeom>
        </p:spPr>
      </p:pic>
      <p:pic>
        <p:nvPicPr>
          <p:cNvPr id="2052" name="Picture 4" descr="Astronaut riding a horse in the space | Premium AI-gener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3672" y="4541332"/>
            <a:ext cx="1925441" cy="19254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299145" y="4872692"/>
            <a:ext cx="1925441" cy="1323439"/>
          </a:xfrm>
          <a:prstGeom prst="rect">
            <a:avLst/>
          </a:prstGeom>
          <a:noFill/>
        </p:spPr>
        <p:txBody>
          <a:bodyPr wrap="square">
            <a:spAutoFit/>
          </a:bodyPr>
          <a:lstStyle/>
          <a:p>
            <a:r>
              <a:rPr lang="en-US" sz="1600" dirty="0">
                <a:latin typeface="微软雅黑" panose="020B0503020204020204" pitchFamily="34" charset="-122"/>
                <a:ea typeface="微软雅黑" panose="020B0503020204020204" pitchFamily="34" charset="-122"/>
              </a:rPr>
              <a:t>Cinematic trailer for a group of </a:t>
            </a:r>
            <a:r>
              <a:rPr lang="en-US" sz="1600" dirty="0" err="1">
                <a:latin typeface="微软雅黑" panose="020B0503020204020204" pitchFamily="34" charset="-122"/>
                <a:ea typeface="微软雅黑" panose="020B0503020204020204" pitchFamily="34" charset="-122"/>
              </a:rPr>
              <a:t>samoyed</a:t>
            </a:r>
            <a:r>
              <a:rPr lang="en-US" sz="1600" dirty="0">
                <a:latin typeface="微软雅黑" panose="020B0503020204020204" pitchFamily="34" charset="-122"/>
                <a:ea typeface="微软雅黑" panose="020B0503020204020204" pitchFamily="34" charset="-122"/>
              </a:rPr>
              <a:t> puppies learning to become chefs</a:t>
            </a:r>
            <a:endParaRPr lang="en-US" sz="1600" dirty="0">
              <a:latin typeface="微软雅黑" panose="020B0503020204020204" pitchFamily="34" charset="-122"/>
              <a:ea typeface="微软雅黑" panose="020B0503020204020204" pitchFamily="34" charset="-122"/>
            </a:endParaRPr>
          </a:p>
        </p:txBody>
      </p:sp>
      <p:sp>
        <p:nvSpPr>
          <p:cNvPr id="20" name="TextBox 19"/>
          <p:cNvSpPr txBox="1"/>
          <p:nvPr/>
        </p:nvSpPr>
        <p:spPr>
          <a:xfrm>
            <a:off x="6534873" y="4541332"/>
            <a:ext cx="988161" cy="338554"/>
          </a:xfrm>
          <a:prstGeom prst="rect">
            <a:avLst/>
          </a:prstGeom>
          <a:noFill/>
        </p:spPr>
        <p:txBody>
          <a:bodyPr wrap="square" rtlCol="0">
            <a:spAutoFit/>
          </a:bodyPr>
          <a:lstStyle/>
          <a:p>
            <a:r>
              <a:rPr lang="en-US" sz="1600" b="1" dirty="0">
                <a:solidFill>
                  <a:srgbClr val="0339A6"/>
                </a:solidFill>
                <a:latin typeface="微软雅黑" panose="020B0503020204020204" pitchFamily="34" charset="-122"/>
                <a:ea typeface="微软雅黑" panose="020B0503020204020204" pitchFamily="34" charset="-122"/>
              </a:rPr>
              <a:t>prompt</a:t>
            </a:r>
            <a:endParaRPr lang="en-US" sz="1600" b="1" dirty="0">
              <a:solidFill>
                <a:srgbClr val="0339A6"/>
              </a:solidFill>
              <a:latin typeface="微软雅黑" panose="020B0503020204020204" pitchFamily="34" charset="-122"/>
              <a:ea typeface="微软雅黑" panose="020B0503020204020204" pitchFamily="34" charset="-122"/>
            </a:endParaRPr>
          </a:p>
        </p:txBody>
      </p:sp>
      <p:cxnSp>
        <p:nvCxnSpPr>
          <p:cNvPr id="22" name="Straight Connector 21"/>
          <p:cNvCxnSpPr/>
          <p:nvPr/>
        </p:nvCxnSpPr>
        <p:spPr>
          <a:xfrm>
            <a:off x="476144" y="4393948"/>
            <a:ext cx="11449319" cy="0"/>
          </a:xfrm>
          <a:prstGeom prst="line">
            <a:avLst/>
          </a:prstGeom>
          <a:ln w="19050">
            <a:solidFill>
              <a:srgbClr val="0339A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96189" y="744195"/>
            <a:ext cx="5958344"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Old Days in Computer Vision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65243" y="1594508"/>
            <a:ext cx="9597062" cy="87440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Dominated by hand-crafted features (mimicking how humans see the world)</a:t>
            </a:r>
            <a:endParaRPr lang="en-US"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Feature engineering is very important!</a:t>
            </a:r>
            <a:endParaRPr lang="en-US" dirty="0">
              <a:solidFill>
                <a:srgbClr val="5C5C5C"/>
              </a:solidFill>
              <a:latin typeface="微软雅黑" panose="020B0503020204020204" pitchFamily="34" charset="-122"/>
              <a:ea typeface="微软雅黑" panose="020B0503020204020204" pitchFamily="34" charset="-122"/>
            </a:endParaRPr>
          </a:p>
        </p:txBody>
      </p:sp>
      <p:pic>
        <p:nvPicPr>
          <p:cNvPr id="7" name="Picture 7"/>
          <p:cNvPicPr>
            <a:picLocks noChangeAspect="1"/>
          </p:cNvPicPr>
          <p:nvPr/>
        </p:nvPicPr>
        <p:blipFill>
          <a:blip r:embed="rId1"/>
          <a:srcRect/>
          <a:stretch>
            <a:fillRect/>
          </a:stretch>
        </p:blipFill>
        <p:spPr>
          <a:xfrm>
            <a:off x="4097312" y="2687814"/>
            <a:ext cx="3997375" cy="2575678"/>
          </a:xfrm>
          <a:prstGeom prst="rect">
            <a:avLst/>
          </a:prstGeom>
          <a:ln w="9525">
            <a:noFill/>
            <a:prstDash val="solid"/>
          </a:ln>
        </p:spPr>
      </p:pic>
      <p:grpSp>
        <p:nvGrpSpPr>
          <p:cNvPr id="15" name="Group 14"/>
          <p:cNvGrpSpPr/>
          <p:nvPr/>
        </p:nvGrpSpPr>
        <p:grpSpPr>
          <a:xfrm>
            <a:off x="2383186" y="2729093"/>
            <a:ext cx="1864581" cy="2642059"/>
            <a:chOff x="1999766" y="2713228"/>
            <a:chExt cx="1881641" cy="2925216"/>
          </a:xfrm>
        </p:grpSpPr>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766" y="4230844"/>
              <a:ext cx="1881641" cy="1407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606" y="2713228"/>
              <a:ext cx="1876801" cy="14076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537553" y="5535558"/>
            <a:ext cx="1999766"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Corner Detection</a:t>
            </a:r>
            <a:endParaRPr lang="en-US" sz="1600" dirty="0">
              <a:solidFill>
                <a:srgbClr val="384958"/>
              </a:solidFill>
              <a:latin typeface="微软雅黑" panose="020B0503020204020204" pitchFamily="34" charset="-122"/>
              <a:ea typeface="微软雅黑" panose="020B0503020204020204" pitchFamily="34" charset="-122"/>
            </a:endParaRPr>
          </a:p>
        </p:txBody>
      </p:sp>
      <p:pic>
        <p:nvPicPr>
          <p:cNvPr id="3080" name="Picture 8" descr="Extracting invariant features from images using SIFT for Key-Point Matching  | by Ashuta | EKba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784" y="2687814"/>
            <a:ext cx="3629798" cy="257567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603106" y="2729095"/>
            <a:ext cx="1550210" cy="2633917"/>
            <a:chOff x="256242" y="2687816"/>
            <a:chExt cx="1491532" cy="2974192"/>
          </a:xfrm>
        </p:grpSpPr>
        <p:pic>
          <p:nvPicPr>
            <p:cNvPr id="9" name="Picture 4" descr="CaliBoy : How to Pick Grid Corners"/>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42" y="2687816"/>
              <a:ext cx="1491532" cy="14076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ontour-Based Corner Detection and Classification by Using Mean Projection  Trans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42" y="4255787"/>
              <a:ext cx="1487282" cy="140622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2452980" y="5525017"/>
            <a:ext cx="1724992"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Edge Detection</a:t>
            </a:r>
            <a:endParaRPr lang="en-US" sz="1600" dirty="0">
              <a:solidFill>
                <a:srgbClr val="384958"/>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439000" y="5399143"/>
            <a:ext cx="1724992"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HOG Feature</a:t>
            </a:r>
            <a:endParaRPr lang="en-US" sz="1600" dirty="0">
              <a:solidFill>
                <a:srgbClr val="384958"/>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9629091" y="5399143"/>
            <a:ext cx="1724992"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SIFT Feature</a:t>
            </a:r>
            <a:endParaRPr lang="en-US" sz="1600" dirty="0">
              <a:solidFill>
                <a:srgbClr val="384958"/>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207523" y="6295293"/>
            <a:ext cx="7016261" cy="369332"/>
          </a:xfrm>
          <a:prstGeom prst="rect">
            <a:avLst/>
          </a:prstGeom>
          <a:noFill/>
        </p:spPr>
        <p:txBody>
          <a:bodyPr wrap="square" rtlCol="0">
            <a:spAutoFit/>
          </a:bodyPr>
          <a:lstStyle/>
          <a:p>
            <a:r>
              <a:rPr lang="en-US" dirty="0"/>
              <a:t>Can be easily implemented via the python OpenCV package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96189" y="744195"/>
            <a:ext cx="884018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Computer Vision in Deep Learning Era</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65243" y="1540387"/>
            <a:ext cx="9597062" cy="87440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Transformation from handcrafted features to high-level semantic features</a:t>
            </a:r>
            <a:endParaRPr lang="en-US"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Data-driven research: more data, less human prior</a:t>
            </a:r>
            <a:endParaRPr lang="en-US" dirty="0">
              <a:solidFill>
                <a:srgbClr val="5C5C5C"/>
              </a:solidFill>
              <a:latin typeface="微软雅黑" panose="020B0503020204020204" pitchFamily="34" charset="-122"/>
              <a:ea typeface="微软雅黑" panose="020B0503020204020204" pitchFamily="34" charset="-122"/>
            </a:endParaRPr>
          </a:p>
        </p:txBody>
      </p:sp>
      <p:pic>
        <p:nvPicPr>
          <p:cNvPr id="4098" name="Picture 2" descr="LeNet Explained | Papers With Co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5243" y="2865538"/>
            <a:ext cx="6569937" cy="19702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p:cNvPicPr>
            <a:picLocks noChangeAspect="1"/>
          </p:cNvPicPr>
          <p:nvPr/>
        </p:nvPicPr>
        <p:blipFill>
          <a:blip r:embed="rId2"/>
          <a:srcRect/>
          <a:stretch>
            <a:fillRect/>
          </a:stretch>
        </p:blipFill>
        <p:spPr>
          <a:xfrm>
            <a:off x="7272646" y="2944304"/>
            <a:ext cx="4727446" cy="1891466"/>
          </a:xfrm>
          <a:prstGeom prst="rect">
            <a:avLst/>
          </a:prstGeom>
          <a:ln w="9525">
            <a:noFill/>
            <a:prstDash val="solid"/>
          </a:ln>
        </p:spPr>
      </p:pic>
      <p:sp>
        <p:nvSpPr>
          <p:cNvPr id="5" name="TextBox 4"/>
          <p:cNvSpPr txBox="1"/>
          <p:nvPr/>
        </p:nvSpPr>
        <p:spPr>
          <a:xfrm>
            <a:off x="1690498" y="4979059"/>
            <a:ext cx="3673276" cy="338554"/>
          </a:xfrm>
          <a:prstGeom prst="rect">
            <a:avLst/>
          </a:prstGeom>
          <a:noFill/>
        </p:spPr>
        <p:txBody>
          <a:bodyPr wrap="square" rtlCol="0">
            <a:spAutoFit/>
          </a:bodyPr>
          <a:lstStyle/>
          <a:p>
            <a:r>
              <a:rPr lang="en-US" sz="1600" dirty="0" err="1">
                <a:solidFill>
                  <a:srgbClr val="384958"/>
                </a:solidFill>
                <a:latin typeface="微软雅黑" panose="020B0503020204020204" pitchFamily="34" charset="-122"/>
                <a:ea typeface="微软雅黑" panose="020B0503020204020204" pitchFamily="34" charset="-122"/>
              </a:rPr>
              <a:t>LeNet</a:t>
            </a:r>
            <a:r>
              <a:rPr lang="en-US" sz="1600" dirty="0">
                <a:solidFill>
                  <a:srgbClr val="384958"/>
                </a:solidFill>
                <a:latin typeface="微软雅黑" panose="020B0503020204020204" pitchFamily="34" charset="-122"/>
                <a:ea typeface="微软雅黑" panose="020B0503020204020204" pitchFamily="34" charset="-122"/>
              </a:rPr>
              <a:t>: one of the earliest CNNs</a:t>
            </a:r>
            <a:endParaRPr lang="en-US" sz="1600" dirty="0">
              <a:solidFill>
                <a:srgbClr val="384958"/>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7927176" y="4979059"/>
            <a:ext cx="3879486" cy="338554"/>
          </a:xfrm>
          <a:prstGeom prst="rect">
            <a:avLst/>
          </a:prstGeom>
          <a:noFill/>
        </p:spPr>
        <p:txBody>
          <a:bodyPr wrap="square" rtlCol="0">
            <a:spAutoFit/>
          </a:bodyPr>
          <a:lstStyle/>
          <a:p>
            <a:r>
              <a:rPr lang="en-US" sz="1600" dirty="0">
                <a:solidFill>
                  <a:srgbClr val="384958"/>
                </a:solidFill>
                <a:latin typeface="微软雅黑" panose="020B0503020204020204" pitchFamily="34" charset="-122"/>
                <a:ea typeface="微软雅黑" panose="020B0503020204020204" pitchFamily="34" charset="-122"/>
              </a:rPr>
              <a:t>ImageNet: ~128M images, 1k classes</a:t>
            </a:r>
            <a:endParaRPr lang="en-US" sz="1600" dirty="0">
              <a:solidFill>
                <a:srgbClr val="38495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1"/>
          <a:stretch>
            <a:fillRect/>
          </a:stretch>
        </p:blipFill>
        <p:spPr>
          <a:xfrm>
            <a:off x="0" y="0"/>
            <a:ext cx="12192000" cy="6858000"/>
          </a:xfrm>
          <a:prstGeom prst="rect">
            <a:avLst/>
          </a:prstGeom>
        </p:spPr>
      </p:pic>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
        <p:nvSpPr>
          <p:cNvPr id="14" name="object 15"/>
          <p:cNvSpPr txBox="1"/>
          <p:nvPr/>
        </p:nvSpPr>
        <p:spPr>
          <a:xfrm>
            <a:off x="1499820" y="785817"/>
            <a:ext cx="10692180"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altLang="zh-CN" sz="3200" b="1" spc="-10" dirty="0">
                <a:solidFill>
                  <a:srgbClr val="FFFFFF"/>
                </a:solidFill>
                <a:latin typeface="微软雅黑" panose="020B0503020204020204" pitchFamily="34" charset="-122"/>
                <a:ea typeface="微软雅黑" panose="020B0503020204020204" pitchFamily="34" charset="-122"/>
              </a:rPr>
              <a:t>Lecture Plan</a:t>
            </a:r>
            <a:endParaRPr lang="en-US" sz="3200" b="1" dirty="0">
              <a:latin typeface="微软雅黑" panose="020B0503020204020204" pitchFamily="34" charset="-122"/>
              <a:ea typeface="微软雅黑" panose="020B0503020204020204" pitchFamily="34" charset="-122"/>
            </a:endParaRPr>
          </a:p>
        </p:txBody>
      </p:sp>
      <p:sp>
        <p:nvSpPr>
          <p:cNvPr id="32" name="文本框 31"/>
          <p:cNvSpPr txBox="1"/>
          <p:nvPr>
            <p:custDataLst>
              <p:tags r:id="rId2"/>
            </p:custDataLst>
          </p:nvPr>
        </p:nvSpPr>
        <p:spPr>
          <a:xfrm>
            <a:off x="1135872" y="2523801"/>
            <a:ext cx="7071851" cy="18979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1 -</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Basics of</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Artificial Intelligence</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 2 -</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Intro to Deep Learning</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 3 - Intro to LLMs</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p:txBody>
      </p:sp>
      <p:pic>
        <p:nvPicPr>
          <p:cNvPr id="34" name="图片 33"/>
          <p:cNvPicPr>
            <a:picLocks noChangeAspect="1"/>
          </p:cNvPicPr>
          <p:nvPr/>
        </p:nvPicPr>
        <p:blipFill>
          <a:blip r:embed="rId3">
            <a:alphaModFix amt="12000"/>
          </a:blip>
          <a:stretch>
            <a:fillRect/>
          </a:stretch>
        </p:blipFill>
        <p:spPr>
          <a:xfrm>
            <a:off x="6096000" y="2128466"/>
            <a:ext cx="7505304" cy="2601067"/>
          </a:xfrm>
          <a:prstGeom prst="rect">
            <a:avLst/>
          </a:prstGeom>
        </p:spPr>
      </p:pic>
      <p:sp>
        <p:nvSpPr>
          <p:cNvPr id="35" name="文本框 34"/>
          <p:cNvSpPr txBox="1"/>
          <p:nvPr/>
        </p:nvSpPr>
        <p:spPr>
          <a:xfrm>
            <a:off x="11836400" y="8720667"/>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84018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Challenges in Image Processing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47" name="Picture 46"/>
          <p:cNvPicPr>
            <a:picLocks noChangeAspect="1"/>
          </p:cNvPicPr>
          <p:nvPr/>
        </p:nvPicPr>
        <p:blipFill>
          <a:blip r:embed="rId1"/>
          <a:stretch>
            <a:fillRect/>
          </a:stretch>
        </p:blipFill>
        <p:spPr>
          <a:xfrm>
            <a:off x="8462260" y="1141530"/>
            <a:ext cx="3730390" cy="3486068"/>
          </a:xfrm>
          <a:prstGeom prst="rect">
            <a:avLst/>
          </a:prstGeom>
        </p:spPr>
      </p:pic>
      <p:sp>
        <p:nvSpPr>
          <p:cNvPr id="48" name="TextBox 47"/>
          <p:cNvSpPr txBox="1"/>
          <p:nvPr/>
        </p:nvSpPr>
        <p:spPr>
          <a:xfrm>
            <a:off x="8627389" y="4411909"/>
            <a:ext cx="3601859"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A </a:t>
            </a:r>
            <a:r>
              <a:rPr lang="en-US" sz="1600" b="1" dirty="0">
                <a:solidFill>
                  <a:srgbClr val="0339A6"/>
                </a:solidFill>
                <a:latin typeface="微软雅黑" panose="020B0503020204020204" pitchFamily="34" charset="-122"/>
                <a:ea typeface="微软雅黑" panose="020B0503020204020204" pitchFamily="34" charset="-122"/>
              </a:rPr>
              <a:t>fully-connected</a:t>
            </a:r>
            <a:r>
              <a:rPr lang="en-US" sz="1600" dirty="0">
                <a:solidFill>
                  <a:srgbClr val="5C5C5C"/>
                </a:solidFill>
                <a:latin typeface="微软雅黑" panose="020B0503020204020204" pitchFamily="34" charset="-122"/>
                <a:ea typeface="微软雅黑" panose="020B0503020204020204" pitchFamily="34" charset="-122"/>
              </a:rPr>
              <a:t> neural network</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49" name="Rectangle 96"/>
          <p:cNvSpPr/>
          <p:nvPr/>
        </p:nvSpPr>
        <p:spPr>
          <a:xfrm>
            <a:off x="517465" y="1286370"/>
            <a:ext cx="8009060" cy="3188117"/>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 Images are high-dimension matrices</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Gray-scale images are one-channel and color images are three-channel (RGB)</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The pixel values are between 0~255.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Suppose a color image of 224x224, and the hidden dimension is 100</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en-US" altLang="zh-CN" sz="1600" dirty="0">
                <a:solidFill>
                  <a:srgbClr val="5C5C5C"/>
                </a:solidFill>
                <a:latin typeface="微软雅黑" panose="020B0503020204020204" pitchFamily="34" charset="-122"/>
                <a:ea typeface="微软雅黑" panose="020B0503020204020204" pitchFamily="34" charset="-122"/>
              </a:rPr>
              <a:t>The shape of input is 224x224x3 = 150,528</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en-US" altLang="zh-CN" sz="1600" dirty="0">
                <a:solidFill>
                  <a:srgbClr val="5C5C5C"/>
                </a:solidFill>
                <a:latin typeface="微软雅黑" panose="020B0503020204020204" pitchFamily="34" charset="-122"/>
                <a:ea typeface="微软雅黑" panose="020B0503020204020204" pitchFamily="34" charset="-122"/>
              </a:rPr>
              <a:t>The shape of weight is 224x224x3x100 = 15,052,800</a:t>
            </a:r>
            <a:endParaRPr lang="en-US" altLang="zh-CN" sz="1600" dirty="0">
              <a:solidFill>
                <a:srgbClr val="5C5C5C"/>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en-US" altLang="zh-CN" sz="1600" dirty="0">
                <a:solidFill>
                  <a:srgbClr val="5C5C5C"/>
                </a:solidFill>
                <a:latin typeface="微软雅黑" panose="020B0503020204020204" pitchFamily="34" charset="-122"/>
                <a:ea typeface="微软雅黑" panose="020B0503020204020204" pitchFamily="34" charset="-122"/>
              </a:rPr>
              <a:t>Very </a:t>
            </a:r>
            <a:r>
              <a:rPr lang="en-US" altLang="zh-CN" sz="1600" b="1" dirty="0">
                <a:solidFill>
                  <a:srgbClr val="023AA0"/>
                </a:solidFill>
                <a:latin typeface="微软雅黑" panose="020B0503020204020204" pitchFamily="34" charset="-122"/>
                <a:ea typeface="微软雅黑" panose="020B0503020204020204" pitchFamily="34" charset="-122"/>
              </a:rPr>
              <a:t>large</a:t>
            </a:r>
            <a:r>
              <a:rPr lang="en-US" altLang="zh-CN" sz="1600" dirty="0">
                <a:solidFill>
                  <a:srgbClr val="5C5C5C"/>
                </a:solidFill>
                <a:latin typeface="微软雅黑" panose="020B0503020204020204" pitchFamily="34" charset="-122"/>
                <a:ea typeface="微软雅黑" panose="020B0503020204020204" pitchFamily="34" charset="-122"/>
              </a:rPr>
              <a:t> number of parameters -&gt; </a:t>
            </a:r>
            <a:r>
              <a:rPr lang="en-US" altLang="zh-CN" sz="1600" b="1" dirty="0">
                <a:solidFill>
                  <a:srgbClr val="023AA0"/>
                </a:solidFill>
                <a:latin typeface="微软雅黑" panose="020B0503020204020204" pitchFamily="34" charset="-122"/>
                <a:ea typeface="微软雅黑" panose="020B0503020204020204" pitchFamily="34" charset="-122"/>
              </a:rPr>
              <a:t>high computation &amp; storage cost</a:t>
            </a:r>
            <a:endParaRPr lang="en-US" altLang="zh-CN" sz="1600" b="1" dirty="0">
              <a:solidFill>
                <a:srgbClr val="023AA0"/>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en-US" altLang="zh-CN" sz="1600" b="1" dirty="0">
                <a:solidFill>
                  <a:srgbClr val="FF0000"/>
                </a:solidFill>
                <a:latin typeface="微软雅黑" panose="020B0503020204020204" pitchFamily="34" charset="-122"/>
                <a:ea typeface="微软雅黑" panose="020B0503020204020204" pitchFamily="34" charset="-122"/>
              </a:rPr>
              <a:t>And this is just the first layer… </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50" name="Rectangle 96"/>
          <p:cNvSpPr/>
          <p:nvPr/>
        </p:nvSpPr>
        <p:spPr>
          <a:xfrm>
            <a:off x="618329" y="4417755"/>
            <a:ext cx="8009060" cy="1710789"/>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Spatial relationships matter in images</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The pixels have a certain spatial relationship, not randomly arranged, like edges, corners, texture, etc.</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Flattening the images will destroy the spatial relationships</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84018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Locally Connected Layers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1"/>
          <a:stretch>
            <a:fillRect/>
          </a:stretch>
        </p:blipFill>
        <p:spPr>
          <a:xfrm>
            <a:off x="6945649" y="3773701"/>
            <a:ext cx="3169343" cy="2277741"/>
          </a:xfrm>
          <a:prstGeom prst="rect">
            <a:avLst/>
          </a:prstGeom>
        </p:spPr>
      </p:pic>
      <p:pic>
        <p:nvPicPr>
          <p:cNvPr id="5" name="Picture 4"/>
          <p:cNvPicPr>
            <a:picLocks noChangeAspect="1"/>
          </p:cNvPicPr>
          <p:nvPr/>
        </p:nvPicPr>
        <p:blipFill>
          <a:blip r:embed="rId2"/>
          <a:stretch>
            <a:fillRect/>
          </a:stretch>
        </p:blipFill>
        <p:spPr>
          <a:xfrm>
            <a:off x="1872310" y="3658876"/>
            <a:ext cx="3797944" cy="2507387"/>
          </a:xfrm>
          <a:prstGeom prst="rect">
            <a:avLst/>
          </a:prstGeom>
        </p:spPr>
      </p:pic>
      <p:sp>
        <p:nvSpPr>
          <p:cNvPr id="6" name="Arrow: Right 5"/>
          <p:cNvSpPr/>
          <p:nvPr/>
        </p:nvSpPr>
        <p:spPr>
          <a:xfrm>
            <a:off x="5884541" y="4706757"/>
            <a:ext cx="632534" cy="411627"/>
          </a:xfrm>
          <a:prstGeom prst="rightArrow">
            <a:avLst/>
          </a:prstGeom>
          <a:solidFill>
            <a:srgbClr val="023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Rectangle 96"/>
          <p:cNvSpPr/>
          <p:nvPr/>
        </p:nvSpPr>
        <p:spPr>
          <a:xfrm>
            <a:off x="618329" y="1322351"/>
            <a:ext cx="11141136" cy="208012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Sparse connectivity</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AU" sz="1600" dirty="0">
                <a:solidFill>
                  <a:srgbClr val="5C5C5C"/>
                </a:solidFill>
                <a:latin typeface="微软雅黑" panose="020B0503020204020204" pitchFamily="34" charset="-122"/>
                <a:ea typeface="微软雅黑" panose="020B0503020204020204" pitchFamily="34" charset="-122"/>
              </a:rPr>
              <a:t>A hidden unit is only connected to a </a:t>
            </a:r>
            <a:r>
              <a:rPr lang="en-AU" sz="1600" b="1" dirty="0">
                <a:solidFill>
                  <a:srgbClr val="0339A6"/>
                </a:solidFill>
                <a:latin typeface="微软雅黑" panose="020B0503020204020204" pitchFamily="34" charset="-122"/>
                <a:ea typeface="微软雅黑" panose="020B0503020204020204" pitchFamily="34" charset="-122"/>
              </a:rPr>
              <a:t>local patch</a:t>
            </a:r>
            <a:r>
              <a:rPr lang="en-AU" sz="1600" dirty="0">
                <a:solidFill>
                  <a:srgbClr val="5C5C5C"/>
                </a:solidFill>
                <a:latin typeface="微软雅黑" panose="020B0503020204020204" pitchFamily="34" charset="-122"/>
                <a:ea typeface="微软雅黑" panose="020B0503020204020204" pitchFamily="34" charset="-122"/>
              </a:rPr>
              <a:t>. The weights connected to the patch are called </a:t>
            </a:r>
            <a:r>
              <a:rPr lang="en-AU" sz="1600" b="1" dirty="0">
                <a:solidFill>
                  <a:srgbClr val="FF0000"/>
                </a:solidFill>
                <a:latin typeface="微软雅黑" panose="020B0503020204020204" pitchFamily="34" charset="-122"/>
                <a:ea typeface="微软雅黑" panose="020B0503020204020204" pitchFamily="34" charset="-122"/>
              </a:rPr>
              <a:t>filter or kernel</a:t>
            </a:r>
            <a:r>
              <a:rPr lang="zh-CN" altLang="en-US" sz="1600" b="1" dirty="0">
                <a:solidFill>
                  <a:srgbClr val="FF0000"/>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滤波器或核</a:t>
            </a:r>
            <a:r>
              <a:rPr lang="en-US" altLang="zh-CN" sz="1600" b="1" dirty="0">
                <a:solidFill>
                  <a:srgbClr val="FF0000"/>
                </a:solidFill>
                <a:latin typeface="微软雅黑" panose="020B0503020204020204" pitchFamily="34" charset="-122"/>
                <a:ea typeface="微软雅黑" panose="020B0503020204020204" pitchFamily="34" charset="-122"/>
              </a:rPr>
              <a:t>).</a:t>
            </a:r>
            <a:endParaRPr lang="en-AU" altLang="zh-CN" sz="1600" b="1"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AU" sz="1600" dirty="0">
                <a:solidFill>
                  <a:srgbClr val="5C5C5C"/>
                </a:solidFill>
                <a:latin typeface="微软雅黑" panose="020B0503020204020204" pitchFamily="34" charset="-122"/>
                <a:ea typeface="微软雅黑" panose="020B0503020204020204" pitchFamily="34" charset="-122"/>
              </a:rPr>
              <a:t>In biological systems, each cell responds to a specific small region of what it sees, known as a </a:t>
            </a:r>
            <a:r>
              <a:rPr lang="en-AU" sz="1600" b="1" dirty="0">
                <a:solidFill>
                  <a:srgbClr val="FF0000"/>
                </a:solidFill>
                <a:latin typeface="微软雅黑" panose="020B0503020204020204" pitchFamily="34" charset="-122"/>
                <a:ea typeface="微软雅黑" panose="020B0503020204020204" pitchFamily="34" charset="-122"/>
              </a:rPr>
              <a:t>receptive field (</a:t>
            </a:r>
            <a:r>
              <a:rPr lang="en-AU" sz="1600" b="1" dirty="0" err="1">
                <a:solidFill>
                  <a:srgbClr val="FF0000"/>
                </a:solidFill>
                <a:latin typeface="微软雅黑" panose="020B0503020204020204" pitchFamily="34" charset="-122"/>
                <a:ea typeface="微软雅黑" panose="020B0503020204020204" pitchFamily="34" charset="-122"/>
              </a:rPr>
              <a:t>感受野</a:t>
            </a:r>
            <a:r>
              <a:rPr lang="en-AU" sz="1600" b="1" dirty="0">
                <a:solidFill>
                  <a:srgbClr val="FF0000"/>
                </a:solidFill>
                <a:latin typeface="微软雅黑" panose="020B0503020204020204" pitchFamily="34" charset="-122"/>
                <a:ea typeface="微软雅黑" panose="020B0503020204020204" pitchFamily="34" charset="-122"/>
              </a:rPr>
              <a:t>)</a:t>
            </a:r>
            <a:r>
              <a:rPr lang="en-AU"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 </a:t>
            </a:r>
            <a:r>
              <a:rPr lang="en-AU" sz="1600" dirty="0">
                <a:solidFill>
                  <a:srgbClr val="5C5C5C"/>
                </a:solidFill>
                <a:latin typeface="微软雅黑" panose="020B0503020204020204" pitchFamily="34" charset="-122"/>
                <a:ea typeface="微软雅黑" panose="020B0503020204020204" pitchFamily="34" charset="-122"/>
              </a:rPr>
              <a:t>Many cells are tiled to cover the entire visual field.</a:t>
            </a:r>
            <a:endParaRPr lang="en-AU" sz="16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84018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Locally Connected Layers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Rectangle 96"/>
          <p:cNvSpPr/>
          <p:nvPr/>
        </p:nvSpPr>
        <p:spPr>
          <a:xfrm>
            <a:off x="618330" y="1322351"/>
            <a:ext cx="7468395" cy="244945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Translation Invariant</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When an object in the image is translated in space (such as moving up and down, left and right), the model can still recognize the object without relearning its new position.</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AU" sz="1600" dirty="0">
                <a:solidFill>
                  <a:srgbClr val="5C5C5C"/>
                </a:solidFill>
                <a:latin typeface="微软雅黑" panose="020B0503020204020204" pitchFamily="34" charset="-122"/>
                <a:ea typeface="微软雅黑" panose="020B0503020204020204" pitchFamily="34" charset="-122"/>
              </a:rPr>
              <a:t>Capture statistics in local patches and they are independent of location. Similar edges may appear at different locations.</a:t>
            </a:r>
            <a:endParaRPr lang="en-AU" sz="1600" dirty="0">
              <a:solidFill>
                <a:srgbClr val="5C5C5C"/>
              </a:solidFill>
              <a:latin typeface="微软雅黑" panose="020B0503020204020204" pitchFamily="34" charset="-122"/>
              <a:ea typeface="微软雅黑" panose="020B0503020204020204" pitchFamily="34" charset="-122"/>
            </a:endParaRPr>
          </a:p>
        </p:txBody>
      </p:sp>
      <p:pic>
        <p:nvPicPr>
          <p:cNvPr id="4" name="Picture 2" descr="Neural Networks Intuitions: 8. Translation Invariance in Object Detectors |  by Raghul Asokan | Towards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72659" y="1755359"/>
            <a:ext cx="3543117" cy="18984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6"/>
          <p:cNvSpPr/>
          <p:nvPr/>
        </p:nvSpPr>
        <p:spPr>
          <a:xfrm>
            <a:off x="695325" y="3863383"/>
            <a:ext cx="7468395" cy="208012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Weight Sharing</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Hidden nodes at different locations share the same weights -&gt; greatly reduce the number of parameters to learn.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AU" sz="1600" dirty="0">
                <a:solidFill>
                  <a:srgbClr val="5C5C5C"/>
                </a:solidFill>
                <a:latin typeface="微软雅黑" panose="020B0503020204020204" pitchFamily="34" charset="-122"/>
                <a:ea typeface="微软雅黑" panose="020B0503020204020204" pitchFamily="34" charset="-122"/>
              </a:rPr>
              <a:t>Share weights at the bottom layers to capture the local features. Fully-connect at the top layers to grasp the global features. </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2"/>
          <a:stretch>
            <a:fillRect/>
          </a:stretch>
        </p:blipFill>
        <p:spPr>
          <a:xfrm>
            <a:off x="8324315" y="4045043"/>
            <a:ext cx="3867685" cy="1898461"/>
          </a:xfrm>
          <a:prstGeom prst="rect">
            <a:avLst/>
          </a:prstGeom>
        </p:spPr>
      </p:pic>
      <p:sp>
        <p:nvSpPr>
          <p:cNvPr id="7" name="TextBox 6"/>
          <p:cNvSpPr txBox="1"/>
          <p:nvPr/>
        </p:nvSpPr>
        <p:spPr>
          <a:xfrm>
            <a:off x="10420441" y="5357522"/>
            <a:ext cx="1771559" cy="738664"/>
          </a:xfrm>
          <a:prstGeom prst="rect">
            <a:avLst/>
          </a:prstGeom>
          <a:solidFill>
            <a:schemeClr val="bg1"/>
          </a:solidFill>
        </p:spPr>
        <p:txBody>
          <a:bodyPr wrap="square" rtlCol="0">
            <a:spAutoFit/>
          </a:bodyPr>
          <a:lstStyle/>
          <a:p>
            <a:r>
              <a:rPr lang="en-US" sz="1400" dirty="0">
                <a:latin typeface="微软雅黑" panose="020B0503020204020204" pitchFamily="34" charset="-122"/>
                <a:ea typeface="微软雅黑" panose="020B0503020204020204" pitchFamily="34" charset="-122"/>
              </a:rPr>
              <a:t>Weights with the same color have identical values. </a:t>
            </a:r>
            <a:endParaRPr 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8" y="806558"/>
            <a:ext cx="7791153"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Basic Components of CNNs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Rectangle 96"/>
          <p:cNvSpPr/>
          <p:nvPr/>
        </p:nvSpPr>
        <p:spPr>
          <a:xfrm>
            <a:off x="618328" y="1618702"/>
            <a:ext cx="11238892" cy="1530868"/>
          </a:xfrm>
          <a:prstGeom prst="rect">
            <a:avLst/>
          </a:prstGeom>
        </p:spPr>
        <p:txBody>
          <a:bodyPr wrap="square" anchor="t" anchorCtr="0">
            <a:spAutoFit/>
          </a:bodyPr>
          <a:lstStyle/>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Typically, a CNN should contain the following operators, i.e., convolution (</a:t>
            </a:r>
            <a:r>
              <a:rPr lang="zh-CN" altLang="en-US" sz="1600" dirty="0">
                <a:solidFill>
                  <a:srgbClr val="5C5C5C"/>
                </a:solidFill>
                <a:latin typeface="微软雅黑" panose="020B0503020204020204" pitchFamily="34" charset="-122"/>
                <a:ea typeface="微软雅黑" panose="020B0503020204020204" pitchFamily="34" charset="-122"/>
              </a:rPr>
              <a:t>卷积</a:t>
            </a:r>
            <a:r>
              <a:rPr lang="en-US" altLang="zh-CN" sz="1600" dirty="0">
                <a:solidFill>
                  <a:srgbClr val="5C5C5C"/>
                </a:solidFill>
                <a:latin typeface="微软雅黑" panose="020B0503020204020204" pitchFamily="34" charset="-122"/>
                <a:ea typeface="微软雅黑" panose="020B0503020204020204" pitchFamily="34" charset="-122"/>
              </a:rPr>
              <a:t>), pooling (</a:t>
            </a:r>
            <a:r>
              <a:rPr lang="zh-CN" altLang="en-AU" sz="1600" dirty="0">
                <a:solidFill>
                  <a:srgbClr val="5C5C5C"/>
                </a:solidFill>
                <a:latin typeface="微软雅黑" panose="020B0503020204020204" pitchFamily="34" charset="-122"/>
                <a:ea typeface="微软雅黑" panose="020B0503020204020204" pitchFamily="34" charset="-122"/>
              </a:rPr>
              <a:t>池化</a:t>
            </a:r>
            <a:r>
              <a:rPr lang="en-US" altLang="zh-CN" sz="1600" dirty="0">
                <a:solidFill>
                  <a:srgbClr val="5C5C5C"/>
                </a:solidFill>
                <a:latin typeface="微软雅黑" panose="020B0503020204020204" pitchFamily="34" charset="-122"/>
                <a:ea typeface="微软雅黑" panose="020B0503020204020204" pitchFamily="34" charset="-122"/>
              </a:rPr>
              <a:t>), fully-connected layer (</a:t>
            </a:r>
            <a:r>
              <a:rPr lang="zh-CN" altLang="en-AU" sz="1600" dirty="0">
                <a:solidFill>
                  <a:srgbClr val="5C5C5C"/>
                </a:solidFill>
                <a:latin typeface="微软雅黑" panose="020B0503020204020204" pitchFamily="34" charset="-122"/>
                <a:ea typeface="微软雅黑" panose="020B0503020204020204" pitchFamily="34" charset="-122"/>
              </a:rPr>
              <a:t>全连接</a:t>
            </a:r>
            <a:r>
              <a:rPr lang="en-US" altLang="zh-CN" sz="1600" dirty="0">
                <a:solidFill>
                  <a:srgbClr val="5C5C5C"/>
                </a:solidFill>
                <a:latin typeface="微软雅黑" panose="020B0503020204020204" pitchFamily="34" charset="-122"/>
                <a:ea typeface="微软雅黑" panose="020B0503020204020204" pitchFamily="34" charset="-122"/>
              </a:rPr>
              <a:t>).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From the first layers to the last layers, the features gradually evolve from </a:t>
            </a:r>
            <a:r>
              <a:rPr lang="en-AU" sz="1600" dirty="0">
                <a:solidFill>
                  <a:srgbClr val="5C5C5C"/>
                </a:solidFill>
                <a:latin typeface="微软雅黑" panose="020B0503020204020204" pitchFamily="34" charset="-122"/>
                <a:ea typeface="微软雅黑" panose="020B0503020204020204" pitchFamily="34" charset="-122"/>
              </a:rPr>
              <a:t>low-level</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(edge, texture) to high-level (semantic, category). </a:t>
            </a:r>
            <a:endParaRPr lang="en-US" altLang="zh-CN" sz="1600" dirty="0">
              <a:solidFill>
                <a:srgbClr val="5C5C5C"/>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5246" y="3429000"/>
            <a:ext cx="9577416" cy="2462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4568034"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Convolution Layer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Content Placeholder 2"/>
          <p:cNvSpPr txBox="1"/>
          <p:nvPr/>
        </p:nvSpPr>
        <p:spPr>
          <a:xfrm>
            <a:off x="731837" y="1488471"/>
            <a:ext cx="11326813" cy="144192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900" dirty="0">
                <a:solidFill>
                  <a:srgbClr val="5C5C5C"/>
                </a:solidFill>
                <a:latin typeface="微软雅黑" panose="020B0503020204020204" pitchFamily="34" charset="-122"/>
                <a:ea typeface="微软雅黑" panose="020B0503020204020204" pitchFamily="34" charset="-122"/>
              </a:rPr>
              <a:t>Convolution is the main building block of CNNs. </a:t>
            </a:r>
            <a:endParaRPr lang="en-US" sz="19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900" dirty="0">
                <a:solidFill>
                  <a:srgbClr val="5C5C5C"/>
                </a:solidFill>
                <a:latin typeface="微软雅黑" panose="020B0503020204020204" pitchFamily="34" charset="-122"/>
                <a:ea typeface="微软雅黑" panose="020B0503020204020204" pitchFamily="34" charset="-122"/>
              </a:rPr>
              <a:t>Conduct </a:t>
            </a:r>
            <a:r>
              <a:rPr lang="en-US" sz="1900" b="1" dirty="0">
                <a:solidFill>
                  <a:srgbClr val="FF0000"/>
                </a:solidFill>
                <a:latin typeface="微软雅黑" panose="020B0503020204020204" pitchFamily="34" charset="-122"/>
                <a:ea typeface="微软雅黑" panose="020B0503020204020204" pitchFamily="34" charset="-122"/>
              </a:rPr>
              <a:t>dot product </a:t>
            </a:r>
            <a:r>
              <a:rPr lang="en-US" sz="1900" dirty="0">
                <a:solidFill>
                  <a:srgbClr val="5C5C5C"/>
                </a:solidFill>
                <a:latin typeface="微软雅黑" panose="020B0503020204020204" pitchFamily="34" charset="-122"/>
                <a:ea typeface="微软雅黑" panose="020B0503020204020204" pitchFamily="34" charset="-122"/>
              </a:rPr>
              <a:t>between part of the image (local patch) and the kernel (filter) to model the local patterns. </a:t>
            </a:r>
            <a:endParaRPr lang="en-US" sz="19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900" dirty="0">
                <a:solidFill>
                  <a:srgbClr val="5C5C5C"/>
                </a:solidFill>
                <a:latin typeface="微软雅黑" panose="020B0503020204020204" pitchFamily="34" charset="-122"/>
                <a:ea typeface="微软雅黑" panose="020B0503020204020204" pitchFamily="34" charset="-122"/>
              </a:rPr>
              <a:t>Share parameters across different locations. </a:t>
            </a:r>
            <a:endParaRPr lang="en-US" sz="1900" dirty="0">
              <a:solidFill>
                <a:srgbClr val="5C5C5C"/>
              </a:solidFill>
              <a:latin typeface="微软雅黑" panose="020B0503020204020204" pitchFamily="34" charset="-122"/>
              <a:ea typeface="微软雅黑" panose="020B0503020204020204" pitchFamily="34" charset="-122"/>
            </a:endParaRPr>
          </a:p>
        </p:txBody>
      </p:sp>
      <p:pic>
        <p:nvPicPr>
          <p:cNvPr id="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12414"/>
          <a:stretch>
            <a:fillRect/>
          </a:stretch>
        </p:blipFill>
        <p:spPr bwMode="auto">
          <a:xfrm>
            <a:off x="1002962" y="3067722"/>
            <a:ext cx="2706866" cy="14419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63" y="3067737"/>
            <a:ext cx="2595920" cy="158104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5"/>
          <p:cNvSpPr/>
          <p:nvPr/>
        </p:nvSpPr>
        <p:spPr>
          <a:xfrm>
            <a:off x="3894054" y="3566856"/>
            <a:ext cx="653083" cy="320075"/>
          </a:xfrm>
          <a:prstGeom prst="rightArrow">
            <a:avLst/>
          </a:prstGeom>
          <a:solidFill>
            <a:srgbClr val="023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0" name="TextBox 9"/>
          <p:cNvSpPr txBox="1"/>
          <p:nvPr/>
        </p:nvSpPr>
        <p:spPr>
          <a:xfrm>
            <a:off x="1348835" y="4453114"/>
            <a:ext cx="744411"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Input</a:t>
            </a:r>
            <a:endParaRPr lang="en-US" sz="1400" dirty="0">
              <a:solidFill>
                <a:srgbClr val="5C5C5C"/>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2965417" y="4231236"/>
            <a:ext cx="744411"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Filter</a:t>
            </a:r>
            <a:endParaRPr lang="en-US" sz="1400" dirty="0">
              <a:solidFill>
                <a:srgbClr val="5C5C5C"/>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754062" y="4453115"/>
            <a:ext cx="1366242"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Input x Filter</a:t>
            </a:r>
            <a:endParaRPr lang="en-US" sz="1400" dirty="0">
              <a:solidFill>
                <a:srgbClr val="5C5C5C"/>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6327937" y="4385124"/>
            <a:ext cx="1366242"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Feature Map</a:t>
            </a:r>
            <a:endParaRPr lang="en-US" sz="1400" dirty="0">
              <a:solidFill>
                <a:srgbClr val="5C5C5C"/>
              </a:solidFill>
              <a:latin typeface="微软雅黑" panose="020B0503020204020204" pitchFamily="34" charset="-122"/>
              <a:ea typeface="微软雅黑" panose="020B0503020204020204" pitchFamily="34" charset="-122"/>
            </a:endParaRP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628" y="2825312"/>
            <a:ext cx="4564050" cy="2662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661" y="4939890"/>
            <a:ext cx="2579452" cy="15810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6360" y="6346623"/>
            <a:ext cx="1366242"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Input x Filter</a:t>
            </a:r>
            <a:endParaRPr lang="en-US" sz="1400" dirty="0">
              <a:solidFill>
                <a:srgbClr val="5C5C5C"/>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686833" y="6326208"/>
            <a:ext cx="1366242" cy="307777"/>
          </a:xfrm>
          <a:prstGeom prst="rect">
            <a:avLst/>
          </a:prstGeom>
          <a:solidFill>
            <a:schemeClr val="bg1"/>
          </a:solidFill>
        </p:spPr>
        <p:txBody>
          <a:bodyPr wrap="square" rtlCol="0">
            <a:spAutoFit/>
          </a:bodyPr>
          <a:lstStyle/>
          <a:p>
            <a:r>
              <a:rPr lang="en-US" sz="1400" dirty="0">
                <a:solidFill>
                  <a:srgbClr val="5C5C5C"/>
                </a:solidFill>
                <a:latin typeface="微软雅黑" panose="020B0503020204020204" pitchFamily="34" charset="-122"/>
                <a:ea typeface="微软雅黑" panose="020B0503020204020204" pitchFamily="34" charset="-122"/>
              </a:rPr>
              <a:t>Feature Map</a:t>
            </a:r>
            <a:endParaRPr lang="en-US" sz="1400" dirty="0">
              <a:solidFill>
                <a:srgbClr val="5C5C5C"/>
              </a:solidFill>
              <a:latin typeface="微软雅黑" panose="020B0503020204020204" pitchFamily="34" charset="-122"/>
              <a:ea typeface="微软雅黑" panose="020B0503020204020204" pitchFamily="34" charset="-122"/>
            </a:endParaRPr>
          </a:p>
        </p:txBody>
      </p:sp>
      <p:sp>
        <p:nvSpPr>
          <p:cNvPr id="26" name="Arrow: Right 5"/>
          <p:cNvSpPr/>
          <p:nvPr/>
        </p:nvSpPr>
        <p:spPr>
          <a:xfrm rot="8675166">
            <a:off x="4218260" y="5120757"/>
            <a:ext cx="721738" cy="312683"/>
          </a:xfrm>
          <a:prstGeom prst="rightArrow">
            <a:avLst/>
          </a:prstGeom>
          <a:solidFill>
            <a:srgbClr val="023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cxnSp>
        <p:nvCxnSpPr>
          <p:cNvPr id="29" name="Straight Connector 28"/>
          <p:cNvCxnSpPr/>
          <p:nvPr/>
        </p:nvCxnSpPr>
        <p:spPr>
          <a:xfrm>
            <a:off x="7635628" y="2744998"/>
            <a:ext cx="0" cy="3416231"/>
          </a:xfrm>
          <a:prstGeom prst="line">
            <a:avLst/>
          </a:prstGeom>
          <a:ln w="19050">
            <a:solidFill>
              <a:srgbClr val="0339A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43974" y="5613631"/>
            <a:ext cx="3961130" cy="523220"/>
          </a:xfrm>
          <a:prstGeom prst="rect">
            <a:avLst/>
          </a:prstGeom>
          <a:noFill/>
        </p:spPr>
        <p:txBody>
          <a:bodyPr wrap="square">
            <a:spAutoFit/>
          </a:bodyPr>
          <a:lstStyle/>
          <a:p>
            <a:r>
              <a:rPr lang="en-US" sz="1400" dirty="0">
                <a:latin typeface="微软雅黑" panose="020B0503020204020204" pitchFamily="34" charset="-122"/>
                <a:ea typeface="微软雅黑" panose="020B0503020204020204" pitchFamily="34" charset="-122"/>
              </a:rPr>
              <a:t>For more demos, go to </a:t>
            </a:r>
            <a:r>
              <a:rPr lang="en-US" sz="1400" dirty="0">
                <a:latin typeface="微软雅黑" panose="020B0503020204020204" pitchFamily="34" charset="-122"/>
                <a:ea typeface="微软雅黑" panose="020B0503020204020204" pitchFamily="34" charset="-122"/>
                <a:hlinkClick r:id="rId5"/>
              </a:rPr>
              <a:t>https://poloclub.github.io/cnn-explainer/</a:t>
            </a:r>
            <a:r>
              <a:rPr lang="en-US" sz="1400" dirty="0">
                <a:latin typeface="微软雅黑" panose="020B0503020204020204" pitchFamily="34" charset="-122"/>
                <a:ea typeface="微软雅黑" panose="020B0503020204020204" pitchFamily="34" charset="-122"/>
              </a:rPr>
              <a:t>  </a:t>
            </a:r>
            <a:endParaRPr 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669106"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Stride in Convolution Layer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Content Placeholder 2"/>
              <p:cNvSpPr txBox="1"/>
              <p:nvPr/>
            </p:nvSpPr>
            <p:spPr>
              <a:xfrm>
                <a:off x="731838" y="1488471"/>
                <a:ext cx="10515600" cy="106076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600" dirty="0">
                    <a:solidFill>
                      <a:srgbClr val="5C5C5C"/>
                    </a:solidFill>
                    <a:latin typeface="微软雅黑" panose="020B0503020204020204" pitchFamily="34" charset="-122"/>
                    <a:ea typeface="微软雅黑" panose="020B0503020204020204" pitchFamily="34" charset="-122"/>
                  </a:rPr>
                  <a:t>Stride specifies how much we move the filter. Set to 1 by default.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60000"/>
                  </a:lnSpc>
                </a:pPr>
                <a:r>
                  <a:rPr lang="en-US" sz="1600" dirty="0">
                    <a:solidFill>
                      <a:srgbClr val="5C5C5C"/>
                    </a:solidFill>
                    <a:latin typeface="微软雅黑" panose="020B0503020204020204" pitchFamily="34" charset="-122"/>
                    <a:ea typeface="微软雅黑" panose="020B0503020204020204" pitchFamily="34" charset="-122"/>
                  </a:rPr>
                  <a:t>Share parameters across different locations. Suppose stride is s, kernel size is k, the output size is </a:t>
                </a:r>
                <a14:m>
                  <m:oMath xmlns:m="http://schemas.openxmlformats.org/officeDocument/2006/math">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𝑤</m:t>
                            </m:r>
                            <m:r>
                              <a:rPr lang="en-US" sz="1600" b="0" i="1" smtClean="0">
                                <a:latin typeface="Cambria Math" panose="02040503050406030204" pitchFamily="18" charset="0"/>
                              </a:rPr>
                              <m:t>−</m:t>
                            </m:r>
                            <m:r>
                              <a:rPr lang="en-US" sz="1600" b="0" i="1" smtClean="0">
                                <a:latin typeface="Cambria Math" panose="02040503050406030204" pitchFamily="18" charset="0"/>
                              </a:rPr>
                              <m:t>𝑘</m:t>
                            </m:r>
                          </m:num>
                          <m:den>
                            <m:r>
                              <a:rPr lang="en-US" sz="1600" b="0" i="1" smtClean="0">
                                <a:latin typeface="Cambria Math" panose="02040503050406030204" pitchFamily="18" charset="0"/>
                              </a:rPr>
                              <m:t>𝑠</m:t>
                            </m:r>
                          </m:den>
                        </m:f>
                      </m:e>
                    </m:d>
                    <m:r>
                      <a:rPr lang="en-US" sz="1600" b="0" i="1" smtClean="0">
                        <a:latin typeface="Cambria Math" panose="02040503050406030204" pitchFamily="18" charset="0"/>
                      </a:rPr>
                      <m:t>+</m:t>
                    </m:r>
                    <m:r>
                      <a:rPr lang="en-US" sz="1600" b="0" i="1" smtClean="0">
                        <a:latin typeface="Cambria Math" panose="02040503050406030204" pitchFamily="18" charset="0"/>
                      </a:rPr>
                      <m:t>1</m:t>
                    </m:r>
                  </m:oMath>
                </a14:m>
                <a:endParaRPr lang="en-US" sz="1600" dirty="0"/>
              </a:p>
            </p:txBody>
          </p:sp>
        </mc:Choice>
        <mc:Fallback>
          <p:sp>
            <p:nvSpPr>
              <p:cNvPr id="3" name="Content Placeholder 2"/>
              <p:cNvSpPr txBox="1">
                <a:spLocks noRot="1" noChangeAspect="1" noMove="1" noResize="1" noEditPoints="1" noAdjustHandles="1" noChangeArrowheads="1" noChangeShapeType="1" noTextEdit="1"/>
              </p:cNvSpPr>
              <p:nvPr/>
            </p:nvSpPr>
            <p:spPr>
              <a:xfrm>
                <a:off x="731838" y="1488471"/>
                <a:ext cx="10515600" cy="1060765"/>
              </a:xfrm>
              <a:prstGeom prst="rect">
                <a:avLst/>
              </a:prstGeom>
              <a:blipFill rotWithShape="1">
                <a:blip r:embed="rId1"/>
                <a:stretch>
                  <a:fillRect l="-3" t="-3" r="3" b="33"/>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652" y="2976185"/>
            <a:ext cx="4092514" cy="23933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79" y="2976185"/>
            <a:ext cx="3727001" cy="2393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669106"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Padding in Convolution Layer</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8820" y="3002204"/>
            <a:ext cx="4278312" cy="26685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ontent Placeholder 2"/>
              <p:cNvSpPr txBox="1"/>
              <p:nvPr/>
            </p:nvSpPr>
            <p:spPr>
              <a:xfrm>
                <a:off x="731838" y="1474617"/>
                <a:ext cx="11086089" cy="12408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Size of feature map is smaller than the input. How can we maintain the same dimensionality?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Suppose stride is s, kernel size is k, padding is p, the output size is </a:t>
                </a:r>
                <a14:m>
                  <m:oMath xmlns:m="http://schemas.openxmlformats.org/officeDocument/2006/math">
                    <m:d>
                      <m:dPr>
                        <m:begChr m:val="⌊"/>
                        <m:endChr m:val="⌋"/>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2</m:t>
                            </m:r>
                            <m:r>
                              <a:rPr lang="en-US" sz="1800" b="0" i="1" smtClean="0">
                                <a:latin typeface="Cambria Math" panose="02040503050406030204" pitchFamily="18" charset="0"/>
                              </a:rPr>
                              <m:t>𝑝</m:t>
                            </m:r>
                          </m:num>
                          <m:den>
                            <m:r>
                              <a:rPr lang="en-US" sz="1800" b="0" i="1" smtClean="0">
                                <a:latin typeface="Cambria Math" panose="02040503050406030204" pitchFamily="18" charset="0"/>
                              </a:rPr>
                              <m:t>𝑠</m:t>
                            </m:r>
                          </m:den>
                        </m:f>
                      </m:e>
                    </m:d>
                    <m:r>
                      <a:rPr lang="en-US" sz="1800" b="0" i="1" smtClean="0">
                        <a:latin typeface="Cambria Math" panose="02040503050406030204" pitchFamily="18" charset="0"/>
                      </a:rPr>
                      <m:t>+</m:t>
                    </m:r>
                    <m:r>
                      <a:rPr lang="en-US" sz="1800" b="0" i="1" smtClean="0">
                        <a:latin typeface="Cambria Math" panose="02040503050406030204" pitchFamily="18" charset="0"/>
                      </a:rPr>
                      <m:t>1</m:t>
                    </m:r>
                  </m:oMath>
                </a14:m>
                <a:endParaRPr lang="en-US" sz="1600" dirty="0"/>
              </a:p>
            </p:txBody>
          </p:sp>
        </mc:Choice>
        <mc:Fallback>
          <p:sp>
            <p:nvSpPr>
              <p:cNvPr id="4" name="Content Placeholder 2"/>
              <p:cNvSpPr txBox="1">
                <a:spLocks noRot="1" noChangeAspect="1" noMove="1" noResize="1" noEditPoints="1" noAdjustHandles="1" noChangeArrowheads="1" noChangeShapeType="1" noTextEdit="1"/>
              </p:cNvSpPr>
              <p:nvPr/>
            </p:nvSpPr>
            <p:spPr>
              <a:xfrm>
                <a:off x="731838" y="1474617"/>
                <a:ext cx="11086089" cy="1240874"/>
              </a:xfrm>
              <a:prstGeom prst="rect">
                <a:avLst/>
              </a:prstGeom>
              <a:blipFill rotWithShape="1">
                <a:blip r:embed="rId2"/>
                <a:stretch>
                  <a:fillRect l="-3" t="-12" r="5" b="19"/>
                </a:stretch>
              </a:blipFill>
            </p:spPr>
            <p:txBody>
              <a:bodyPr/>
              <a:lstStyle/>
              <a:p>
                <a:r>
                  <a:rPr lang="zh-CN" altLang="en-US">
                    <a:noFill/>
                  </a:rPr>
                  <a:t> </a:t>
                </a:r>
              </a:p>
            </p:txBody>
          </p:sp>
        </mc:Fallback>
      </mc:AlternateContent>
      <p:pic>
        <p:nvPicPr>
          <p:cNvPr id="10" name="Picture 9" descr="A screenshot of a computer program&#10;&#10;Description automatically generated"/>
          <p:cNvPicPr>
            <a:picLocks noChangeAspect="1"/>
          </p:cNvPicPr>
          <p:nvPr/>
        </p:nvPicPr>
        <p:blipFill>
          <a:blip r:embed="rId3"/>
          <a:stretch>
            <a:fillRect/>
          </a:stretch>
        </p:blipFill>
        <p:spPr>
          <a:xfrm>
            <a:off x="5521702" y="3092260"/>
            <a:ext cx="6296225" cy="248842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669106"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Multiple Kernels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Content Placeholder 2"/>
              <p:cNvSpPr txBox="1"/>
              <p:nvPr/>
            </p:nvSpPr>
            <p:spPr>
              <a:xfrm>
                <a:off x="731838" y="1543889"/>
                <a:ext cx="11086089" cy="17257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0339A6"/>
                    </a:solidFill>
                    <a:latin typeface="微软雅黑" panose="020B0503020204020204" pitchFamily="34" charset="-122"/>
                    <a:ea typeface="微软雅黑" panose="020B0503020204020204" pitchFamily="34" charset="-122"/>
                  </a:rPr>
                  <a:t>Kernel Size</a:t>
                </a:r>
                <a:endParaRPr lang="en-US" sz="1800" b="1" dirty="0">
                  <a:solidFill>
                    <a:srgbClr val="0339A6"/>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The channel of images (or features) is not always 1.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For a 2D-convolution, the shape of ONE kernel is </a:t>
                </a:r>
                <a14:m>
                  <m:oMath xmlns:m="http://schemas.openxmlformats.org/officeDocument/2006/math">
                    <m:r>
                      <a:rPr lang="en-US" sz="1600" b="0" i="1" smtClean="0">
                        <a:solidFill>
                          <a:srgbClr val="5C5C5C"/>
                        </a:solidFill>
                        <a:latin typeface="Cambria Math" panose="02040503050406030204" pitchFamily="18" charset="0"/>
                        <a:ea typeface="微软雅黑" panose="020B0503020204020204" pitchFamily="34" charset="-122"/>
                      </a:rPr>
                      <m:t>𝑑</m:t>
                    </m:r>
                    <m:r>
                      <a:rPr lang="en-US" sz="1600" b="0" i="1" smtClean="0">
                        <a:solidFill>
                          <a:srgbClr val="5C5C5C"/>
                        </a:solidFill>
                        <a:latin typeface="Cambria Math" panose="02040503050406030204" pitchFamily="18" charset="0"/>
                        <a:ea typeface="Cambria Math" panose="02040503050406030204" pitchFamily="18" charset="0"/>
                      </a:rPr>
                      <m:t>×</m:t>
                    </m:r>
                    <m:r>
                      <a:rPr lang="en-US" sz="1600" b="0" i="1" smtClean="0">
                        <a:solidFill>
                          <a:srgbClr val="5C5C5C"/>
                        </a:solidFill>
                        <a:latin typeface="Cambria Math" panose="02040503050406030204" pitchFamily="18" charset="0"/>
                        <a:ea typeface="Cambria Math" panose="02040503050406030204" pitchFamily="18" charset="0"/>
                      </a:rPr>
                      <m:t>𝑘</m:t>
                    </m:r>
                    <m:r>
                      <a:rPr lang="en-US" sz="1600" b="0" i="1" smtClean="0">
                        <a:solidFill>
                          <a:srgbClr val="5C5C5C"/>
                        </a:solidFill>
                        <a:latin typeface="Cambria Math" panose="02040503050406030204" pitchFamily="18" charset="0"/>
                        <a:ea typeface="Cambria Math" panose="02040503050406030204" pitchFamily="18" charset="0"/>
                      </a:rPr>
                      <m:t>×</m:t>
                    </m:r>
                    <m:r>
                      <a:rPr lang="en-US" sz="1600" b="0" i="1" smtClean="0">
                        <a:solidFill>
                          <a:srgbClr val="5C5C5C"/>
                        </a:solidFill>
                        <a:latin typeface="Cambria Math" panose="02040503050406030204" pitchFamily="18" charset="0"/>
                        <a:ea typeface="Cambria Math" panose="02040503050406030204" pitchFamily="18" charset="0"/>
                      </a:rPr>
                      <m:t>𝑘</m:t>
                    </m:r>
                  </m:oMath>
                </a14:m>
                <a:r>
                  <a:rPr lang="en-US" sz="1600" dirty="0">
                    <a:solidFill>
                      <a:srgbClr val="5C5C5C"/>
                    </a:solidFill>
                    <a:latin typeface="微软雅黑" panose="020B0503020204020204" pitchFamily="34" charset="-122"/>
                    <a:ea typeface="微软雅黑" panose="020B0503020204020204" pitchFamily="34" charset="-122"/>
                  </a:rPr>
                  <a:t>, d is the depth of image (or feature) </a:t>
                </a:r>
                <a:endParaRPr lang="en-US" sz="1600" dirty="0"/>
              </a:p>
            </p:txBody>
          </p:sp>
        </mc:Choice>
        <mc:Fallback>
          <p:sp>
            <p:nvSpPr>
              <p:cNvPr id="3" name="Content Placeholder 2"/>
              <p:cNvSpPr txBox="1">
                <a:spLocks noRot="1" noChangeAspect="1" noMove="1" noResize="1" noEditPoints="1" noAdjustHandles="1" noChangeArrowheads="1" noChangeShapeType="1" noTextEdit="1"/>
              </p:cNvSpPr>
              <p:nvPr/>
            </p:nvSpPr>
            <p:spPr>
              <a:xfrm>
                <a:off x="731838" y="1543889"/>
                <a:ext cx="11086089" cy="1725783"/>
              </a:xfrm>
              <a:prstGeom prst="rect">
                <a:avLst/>
              </a:prstGeom>
              <a:blipFill rotWithShape="1">
                <a:blip r:embed="rId1"/>
                <a:stretch>
                  <a:fillRect l="-3" t="-12" r="5" b="3"/>
                </a:stretch>
              </a:blipFill>
            </p:spPr>
            <p:txBody>
              <a:bodyPr/>
              <a:lstStyle/>
              <a:p>
                <a:r>
                  <a:rPr lang="zh-CN" altLang="en-US">
                    <a:noFill/>
                  </a:rPr>
                  <a:t> </a:t>
                </a:r>
              </a:p>
            </p:txBody>
          </p:sp>
        </mc:Fallback>
      </mc:AlternateContent>
      <p:pic>
        <p:nvPicPr>
          <p:cNvPr id="4"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7722" t="13585" r="6439" b="23051"/>
          <a:stretch>
            <a:fillRect/>
          </a:stretch>
        </p:blipFill>
        <p:spPr bwMode="auto">
          <a:xfrm>
            <a:off x="9866980" y="572383"/>
            <a:ext cx="1725434" cy="1304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36341" y="1876396"/>
            <a:ext cx="1983782"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Shape of feature</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6" name="Content Placeholder 2"/>
          <p:cNvSpPr txBox="1"/>
          <p:nvPr/>
        </p:nvSpPr>
        <p:spPr>
          <a:xfrm>
            <a:off x="731838" y="3095598"/>
            <a:ext cx="11086089" cy="13932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dirty="0">
                <a:solidFill>
                  <a:srgbClr val="0339A6"/>
                </a:solidFill>
                <a:latin typeface="微软雅黑" panose="020B0503020204020204" pitchFamily="34" charset="-122"/>
                <a:ea typeface="微软雅黑" panose="020B0503020204020204" pitchFamily="34" charset="-122"/>
              </a:rPr>
              <a:t>Multiple Kernels</a:t>
            </a:r>
            <a:endParaRPr lang="en-US" sz="1800" b="1" dirty="0">
              <a:solidFill>
                <a:srgbClr val="0339A6"/>
              </a:solidFill>
              <a:latin typeface="微软雅黑" panose="020B0503020204020204" pitchFamily="34" charset="-122"/>
              <a:ea typeface="微软雅黑" panose="020B0503020204020204" pitchFamily="34" charset="-122"/>
            </a:endParaRPr>
          </a:p>
          <a:p>
            <a:r>
              <a:rPr lang="en-AU" sz="1600" dirty="0">
                <a:solidFill>
                  <a:srgbClr val="5C5C5C"/>
                </a:solidFill>
                <a:latin typeface="微软雅黑" panose="020B0503020204020204" pitchFamily="34" charset="-122"/>
                <a:ea typeface="微软雅黑" panose="020B0503020204020204" pitchFamily="34" charset="-122"/>
              </a:rPr>
              <a:t>Multiple kernels generate multiple feature maps, which detect the feature distribution of different patterns.</a:t>
            </a:r>
            <a:endParaRPr lang="en-AU"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No more feature engineering.</a:t>
            </a:r>
            <a:endParaRPr lang="en-US" sz="1600" dirty="0"/>
          </a:p>
        </p:txBody>
      </p:sp>
      <p:pic>
        <p:nvPicPr>
          <p:cNvPr id="7" name="Picture 6"/>
          <p:cNvPicPr>
            <a:picLocks noChangeAspect="1"/>
          </p:cNvPicPr>
          <p:nvPr/>
        </p:nvPicPr>
        <p:blipFill>
          <a:blip r:embed="rId3"/>
          <a:srcRect r="44806"/>
          <a:stretch>
            <a:fillRect/>
          </a:stretch>
        </p:blipFill>
        <p:spPr>
          <a:xfrm>
            <a:off x="1043657" y="4488873"/>
            <a:ext cx="2267579" cy="2016615"/>
          </a:xfrm>
          <a:prstGeom prst="rect">
            <a:avLst/>
          </a:prstGeom>
        </p:spPr>
      </p:pic>
      <p:pic>
        <p:nvPicPr>
          <p:cNvPr id="8" name="Picture 7"/>
          <p:cNvPicPr>
            <a:picLocks noChangeAspect="1"/>
          </p:cNvPicPr>
          <p:nvPr/>
        </p:nvPicPr>
        <p:blipFill>
          <a:blip r:embed="rId4"/>
          <a:stretch>
            <a:fillRect/>
          </a:stretch>
        </p:blipFill>
        <p:spPr>
          <a:xfrm>
            <a:off x="4375385" y="4614949"/>
            <a:ext cx="3885090" cy="2016615"/>
          </a:xfrm>
          <a:prstGeom prst="rect">
            <a:avLst/>
          </a:prstGeom>
        </p:spPr>
      </p:pic>
      <p:sp>
        <p:nvSpPr>
          <p:cNvPr id="9" name="Arrow: Right 5"/>
          <p:cNvSpPr/>
          <p:nvPr/>
        </p:nvSpPr>
        <p:spPr>
          <a:xfrm>
            <a:off x="3487654" y="5369521"/>
            <a:ext cx="518289" cy="363622"/>
          </a:xfrm>
          <a:prstGeom prst="rightArrow">
            <a:avLst/>
          </a:prstGeom>
          <a:solidFill>
            <a:srgbClr val="023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mc:AlternateContent xmlns:mc="http://schemas.openxmlformats.org/markup-compatibility/2006">
        <mc:Choice xmlns:a14="http://schemas.microsoft.com/office/drawing/2010/main" Requires="a14">
          <p:sp>
            <p:nvSpPr>
              <p:cNvPr id="11" name="TextBox 10"/>
              <p:cNvSpPr txBox="1"/>
              <p:nvPr/>
            </p:nvSpPr>
            <p:spPr>
              <a:xfrm>
                <a:off x="8945829" y="4769356"/>
                <a:ext cx="2646585" cy="1200329"/>
              </a:xfrm>
              <a:prstGeom prst="rect">
                <a:avLst/>
              </a:prstGeom>
              <a:noFill/>
            </p:spPr>
            <p:txBody>
              <a:bodyPr wrap="square">
                <a:spAutoFit/>
              </a:bodyPr>
              <a:lstStyle/>
              <a:p>
                <a:r>
                  <a:rPr lang="en-US" sz="1800" b="0" dirty="0">
                    <a:solidFill>
                      <a:srgbClr val="0339A6"/>
                    </a:solidFill>
                    <a:latin typeface="微软雅黑" panose="020B0503020204020204" pitchFamily="34" charset="-122"/>
                    <a:ea typeface="微软雅黑" panose="020B0503020204020204" pitchFamily="34" charset="-122"/>
                  </a:rPr>
                  <a:t>The parameter size of a convolutional layer is </a:t>
                </a:r>
                <a14:m>
                  <m:oMath xmlns:m="http://schemas.openxmlformats.org/officeDocument/2006/math">
                    <m:r>
                      <a:rPr lang="en-US" sz="1800" b="0" i="1" smtClean="0">
                        <a:solidFill>
                          <a:srgbClr val="0339A6"/>
                        </a:solidFill>
                        <a:latin typeface="Cambria Math" panose="02040503050406030204" pitchFamily="18" charset="0"/>
                        <a:ea typeface="微软雅黑" panose="020B0503020204020204" pitchFamily="34" charset="-122"/>
                      </a:rPr>
                      <m:t>𝑑</m:t>
                    </m:r>
                    <m:r>
                      <a:rPr lang="en-US" sz="1800" b="0" i="1" smtClean="0">
                        <a:solidFill>
                          <a:srgbClr val="0339A6"/>
                        </a:solidFill>
                        <a:latin typeface="Cambria Math" panose="02040503050406030204" pitchFamily="18" charset="0"/>
                        <a:ea typeface="Cambria Math" panose="02040503050406030204" pitchFamily="18" charset="0"/>
                      </a:rPr>
                      <m:t>×</m:t>
                    </m:r>
                    <m:r>
                      <a:rPr lang="en-US" sz="1800" b="0" i="1" smtClean="0">
                        <a:solidFill>
                          <a:srgbClr val="0339A6"/>
                        </a:solidFill>
                        <a:latin typeface="Cambria Math" panose="02040503050406030204" pitchFamily="18" charset="0"/>
                        <a:ea typeface="Cambria Math" panose="02040503050406030204" pitchFamily="18" charset="0"/>
                      </a:rPr>
                      <m:t>𝑘</m:t>
                    </m:r>
                    <m:r>
                      <a:rPr lang="en-US" sz="1800" b="0" i="1" smtClean="0">
                        <a:solidFill>
                          <a:srgbClr val="0339A6"/>
                        </a:solidFill>
                        <a:latin typeface="Cambria Math" panose="02040503050406030204" pitchFamily="18" charset="0"/>
                        <a:ea typeface="Cambria Math" panose="02040503050406030204" pitchFamily="18" charset="0"/>
                      </a:rPr>
                      <m:t>×</m:t>
                    </m:r>
                    <m:r>
                      <a:rPr lang="en-US" sz="1800" b="0" i="1" smtClean="0">
                        <a:solidFill>
                          <a:srgbClr val="0339A6"/>
                        </a:solidFill>
                        <a:latin typeface="Cambria Math" panose="02040503050406030204" pitchFamily="18" charset="0"/>
                        <a:ea typeface="Cambria Math" panose="02040503050406030204" pitchFamily="18" charset="0"/>
                      </a:rPr>
                      <m:t>𝑘</m:t>
                    </m:r>
                    <m:r>
                      <a:rPr lang="en-US" sz="1800" b="0" i="1" smtClean="0">
                        <a:solidFill>
                          <a:srgbClr val="0339A6"/>
                        </a:solidFill>
                        <a:latin typeface="Cambria Math" panose="02040503050406030204" pitchFamily="18" charset="0"/>
                        <a:ea typeface="Cambria Math" panose="02040503050406030204" pitchFamily="18" charset="0"/>
                      </a:rPr>
                      <m:t>×</m:t>
                    </m:r>
                    <m:r>
                      <a:rPr lang="en-US" sz="1800" b="0" i="1" smtClean="0">
                        <a:solidFill>
                          <a:srgbClr val="0339A6"/>
                        </a:solidFill>
                        <a:latin typeface="Cambria Math" panose="02040503050406030204" pitchFamily="18" charset="0"/>
                        <a:ea typeface="Cambria Math" panose="02040503050406030204" pitchFamily="18" charset="0"/>
                      </a:rPr>
                      <m:t>𝑁</m:t>
                    </m:r>
                  </m:oMath>
                </a14:m>
                <a:r>
                  <a:rPr lang="en-US" dirty="0">
                    <a:solidFill>
                      <a:srgbClr val="0339A6"/>
                    </a:solidFill>
                    <a:latin typeface="微软雅黑" panose="020B0503020204020204" pitchFamily="34" charset="-122"/>
                    <a:ea typeface="微软雅黑" panose="020B0503020204020204" pitchFamily="34" charset="-122"/>
                  </a:rPr>
                  <a:t> (N is the number of kernels)</a:t>
                </a:r>
                <a:endParaRPr lang="en-US" dirty="0">
                  <a:solidFill>
                    <a:srgbClr val="0339A6"/>
                  </a:solidFill>
                  <a:latin typeface="微软雅黑" panose="020B0503020204020204" pitchFamily="34" charset="-122"/>
                  <a:ea typeface="微软雅黑" panose="020B0503020204020204" pitchFamily="34" charset="-122"/>
                </a:endParaRPr>
              </a:p>
            </p:txBody>
          </p:sp>
        </mc:Choice>
        <mc:Fallback>
          <p:sp>
            <p:nvSpPr>
              <p:cNvPr id="11" name="TextBox 10"/>
              <p:cNvSpPr txBox="1">
                <a:spLocks noRot="1" noChangeAspect="1" noMove="1" noResize="1" noEditPoints="1" noAdjustHandles="1" noChangeArrowheads="1" noChangeShapeType="1" noTextEdit="1"/>
              </p:cNvSpPr>
              <p:nvPr/>
            </p:nvSpPr>
            <p:spPr>
              <a:xfrm>
                <a:off x="8945829" y="4769356"/>
                <a:ext cx="2646585" cy="1200329"/>
              </a:xfrm>
              <a:prstGeom prst="rect">
                <a:avLst/>
              </a:prstGeom>
              <a:blipFill rotWithShape="1">
                <a:blip r:embed="rId5"/>
                <a:stretch>
                  <a:fillRect l="-22" t="-42" r="18" b="4"/>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8669106"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Implement Convolution in </a:t>
            </a:r>
            <a:r>
              <a:rPr lang="en-US" altLang="zh-CN" sz="3200" b="1" kern="0" dirty="0" err="1">
                <a:solidFill>
                  <a:srgbClr val="0339A6"/>
                </a:solidFill>
                <a:latin typeface="微软雅黑" panose="020B0503020204020204" pitchFamily="34" charset="-122"/>
                <a:ea typeface="微软雅黑" panose="020B0503020204020204" pitchFamily="34" charset="-122"/>
              </a:rPr>
              <a:t>PyTorch</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Content Placeholder 2"/>
          <p:cNvSpPr txBox="1"/>
          <p:nvPr/>
        </p:nvSpPr>
        <p:spPr>
          <a:xfrm>
            <a:off x="731838" y="1499629"/>
            <a:ext cx="11086089" cy="9670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First, define all the required parameters (input depth, number of kernels, kernel size).</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Second, check if the default parameters should be changed (stride=1, padding=0).</a:t>
            </a:r>
            <a:endParaRPr lang="en-US" sz="1600" dirty="0"/>
          </a:p>
        </p:txBody>
      </p:sp>
      <p:grpSp>
        <p:nvGrpSpPr>
          <p:cNvPr id="22" name="Group 21"/>
          <p:cNvGrpSpPr/>
          <p:nvPr/>
        </p:nvGrpSpPr>
        <p:grpSpPr>
          <a:xfrm>
            <a:off x="870857" y="2574358"/>
            <a:ext cx="9123463" cy="2731630"/>
            <a:chOff x="870857" y="2719547"/>
            <a:chExt cx="9123463" cy="2731630"/>
          </a:xfrm>
        </p:grpSpPr>
        <p:pic>
          <p:nvPicPr>
            <p:cNvPr id="5" name="Picture 4" descr="A screenshot of a computer program&#10;&#10;Description automatically generated"/>
            <p:cNvPicPr>
              <a:picLocks noChangeAspect="1"/>
            </p:cNvPicPr>
            <p:nvPr/>
          </p:nvPicPr>
          <p:blipFill>
            <a:blip r:embed="rId1"/>
            <a:stretch>
              <a:fillRect/>
            </a:stretch>
          </p:blipFill>
          <p:spPr>
            <a:xfrm>
              <a:off x="870857" y="2719547"/>
              <a:ext cx="9123463" cy="2731630"/>
            </a:xfrm>
            <a:prstGeom prst="rect">
              <a:avLst/>
            </a:prstGeom>
          </p:spPr>
        </p:pic>
        <p:sp>
          <p:nvSpPr>
            <p:cNvPr id="6" name="Rectangle 5"/>
            <p:cNvSpPr/>
            <p:nvPr/>
          </p:nvSpPr>
          <p:spPr>
            <a:xfrm>
              <a:off x="3681010" y="3311013"/>
              <a:ext cx="1215455" cy="25072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37305" y="3303639"/>
              <a:ext cx="1311876" cy="25072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90021" y="3303639"/>
              <a:ext cx="1311876" cy="25072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4288737" y="3601268"/>
              <a:ext cx="0" cy="396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3656740" y="3968726"/>
              <a:ext cx="1205107" cy="307777"/>
            </a:xfrm>
            <a:prstGeom prst="rect">
              <a:avLst/>
            </a:prstGeom>
            <a:noFill/>
          </p:spPr>
          <p:txBody>
            <a:bodyPr wrap="square" rtlCol="0">
              <a:spAutoFit/>
            </a:bodyPr>
            <a:lstStyle/>
            <a:p>
              <a:r>
                <a:rPr lang="en-US" sz="1400" dirty="0">
                  <a:solidFill>
                    <a:srgbClr val="FF0000"/>
                  </a:solidFill>
                  <a:latin typeface="微软雅黑" panose="020B0503020204020204" pitchFamily="34" charset="-122"/>
                  <a:ea typeface="微软雅黑" panose="020B0503020204020204" pitchFamily="34" charset="-122"/>
                </a:rPr>
                <a:t>Input depth</a:t>
              </a:r>
              <a:endParaRPr lang="en-US" sz="1400" dirty="0">
                <a:solidFill>
                  <a:srgbClr val="FF0000"/>
                </a:solidFill>
                <a:latin typeface="微软雅黑" panose="020B0503020204020204" pitchFamily="34" charset="-122"/>
                <a:ea typeface="微软雅黑" panose="020B0503020204020204" pitchFamily="34" charset="-122"/>
              </a:endParaRPr>
            </a:p>
          </p:txBody>
        </p:sp>
        <p:cxnSp>
          <p:nvCxnSpPr>
            <p:cNvPr id="15" name="Straight Arrow Connector 14"/>
            <p:cNvCxnSpPr/>
            <p:nvPr/>
          </p:nvCxnSpPr>
          <p:spPr>
            <a:xfrm flipV="1">
              <a:off x="5741453" y="3572185"/>
              <a:ext cx="0" cy="396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4817875" y="3968726"/>
              <a:ext cx="1847156" cy="307777"/>
            </a:xfrm>
            <a:prstGeom prst="rect">
              <a:avLst/>
            </a:prstGeom>
            <a:noFill/>
          </p:spPr>
          <p:txBody>
            <a:bodyPr wrap="square" rtlCol="0">
              <a:spAutoFit/>
            </a:bodyPr>
            <a:lstStyle/>
            <a:p>
              <a:r>
                <a:rPr lang="en-US" sz="1400" dirty="0">
                  <a:solidFill>
                    <a:srgbClr val="FF0000"/>
                  </a:solidFill>
                  <a:latin typeface="微软雅黑" panose="020B0503020204020204" pitchFamily="34" charset="-122"/>
                  <a:ea typeface="微软雅黑" panose="020B0503020204020204" pitchFamily="34" charset="-122"/>
                </a:rPr>
                <a:t>Number of kernels</a:t>
              </a:r>
              <a:endParaRPr lang="en-US" sz="1400" dirty="0">
                <a:solidFill>
                  <a:srgbClr val="FF0000"/>
                </a:solidFill>
                <a:latin typeface="微软雅黑" panose="020B0503020204020204" pitchFamily="34" charset="-122"/>
                <a:ea typeface="微软雅黑" panose="020B0503020204020204" pitchFamily="34" charset="-122"/>
              </a:endParaRPr>
            </a:p>
          </p:txBody>
        </p:sp>
        <p:cxnSp>
          <p:nvCxnSpPr>
            <p:cNvPr id="17" name="Straight Arrow Connector 16"/>
            <p:cNvCxnSpPr/>
            <p:nvPr/>
          </p:nvCxnSpPr>
          <p:spPr>
            <a:xfrm flipV="1">
              <a:off x="7146180" y="3590593"/>
              <a:ext cx="0" cy="396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6628980" y="3968726"/>
              <a:ext cx="1133797" cy="307777"/>
            </a:xfrm>
            <a:prstGeom prst="rect">
              <a:avLst/>
            </a:prstGeom>
            <a:noFill/>
          </p:spPr>
          <p:txBody>
            <a:bodyPr wrap="square" rtlCol="0">
              <a:spAutoFit/>
            </a:bodyPr>
            <a:lstStyle/>
            <a:p>
              <a:r>
                <a:rPr lang="en-US" sz="1400" dirty="0">
                  <a:solidFill>
                    <a:srgbClr val="FF0000"/>
                  </a:solidFill>
                  <a:latin typeface="微软雅黑" panose="020B0503020204020204" pitchFamily="34" charset="-122"/>
                  <a:ea typeface="微软雅黑" panose="020B0503020204020204" pitchFamily="34" charset="-122"/>
                </a:rPr>
                <a:t>Kernel size</a:t>
              </a:r>
              <a:endParaRPr lang="en-US" sz="1400" dirty="0">
                <a:solidFill>
                  <a:srgbClr val="FF0000"/>
                </a:solidFill>
                <a:latin typeface="微软雅黑" panose="020B0503020204020204" pitchFamily="34" charset="-122"/>
                <a:ea typeface="微软雅黑" panose="020B0503020204020204" pitchFamily="34" charset="-122"/>
              </a:endParaRPr>
            </a:p>
          </p:txBody>
        </p:sp>
      </p:grpSp>
      <p:sp>
        <p:nvSpPr>
          <p:cNvPr id="19" name="Content Placeholder 2"/>
          <p:cNvSpPr txBox="1"/>
          <p:nvPr/>
        </p:nvSpPr>
        <p:spPr>
          <a:xfrm>
            <a:off x="806136" y="5266550"/>
            <a:ext cx="11086089" cy="9670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By inserting an integral number to stride, padding, </a:t>
            </a:r>
            <a:r>
              <a:rPr lang="en-US" sz="1600" dirty="0" err="1">
                <a:solidFill>
                  <a:srgbClr val="5C5C5C"/>
                </a:solidFill>
                <a:latin typeface="微软雅黑" panose="020B0503020204020204" pitchFamily="34" charset="-122"/>
                <a:ea typeface="微软雅黑" panose="020B0503020204020204" pitchFamily="34" charset="-122"/>
              </a:rPr>
              <a:t>kernel_size</a:t>
            </a:r>
            <a:r>
              <a:rPr lang="en-US" sz="1600" dirty="0">
                <a:solidFill>
                  <a:srgbClr val="5C5C5C"/>
                </a:solidFill>
                <a:latin typeface="微软雅黑" panose="020B0503020204020204" pitchFamily="34" charset="-122"/>
                <a:ea typeface="微软雅黑" panose="020B0503020204020204" pitchFamily="34" charset="-122"/>
              </a:rPr>
              <a:t>, the values along height &amp; width are the same.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Or, insert a tuple instead, e.g., </a:t>
            </a:r>
            <a:r>
              <a:rPr lang="en-US" sz="1600" dirty="0" err="1">
                <a:solidFill>
                  <a:srgbClr val="5C5C5C"/>
                </a:solidFill>
                <a:latin typeface="微软雅黑" panose="020B0503020204020204" pitchFamily="34" charset="-122"/>
                <a:ea typeface="微软雅黑" panose="020B0503020204020204" pitchFamily="34" charset="-122"/>
              </a:rPr>
              <a:t>kernel_size</a:t>
            </a:r>
            <a:r>
              <a:rPr lang="en-US" sz="1600" dirty="0">
                <a:solidFill>
                  <a:srgbClr val="5C5C5C"/>
                </a:solidFill>
                <a:latin typeface="微软雅黑" panose="020B0503020204020204" pitchFamily="34" charset="-122"/>
                <a:ea typeface="微软雅黑" panose="020B0503020204020204" pitchFamily="34" charset="-122"/>
              </a:rPr>
              <a:t>=(3,5)</a:t>
            </a:r>
            <a:endParaRPr lang="en-US" sz="1600" dirty="0"/>
          </a:p>
        </p:txBody>
      </p:sp>
      <p:sp>
        <p:nvSpPr>
          <p:cNvPr id="21" name="TextBox 20"/>
          <p:cNvSpPr txBox="1"/>
          <p:nvPr/>
        </p:nvSpPr>
        <p:spPr>
          <a:xfrm>
            <a:off x="731838" y="6442343"/>
            <a:ext cx="10065235" cy="369332"/>
          </a:xfrm>
          <a:prstGeom prst="rect">
            <a:avLst/>
          </a:prstGeom>
          <a:solidFill>
            <a:schemeClr val="bg1"/>
          </a:solidFill>
        </p:spPr>
        <p:txBody>
          <a:bodyPr wrap="square">
            <a:spAutoFit/>
          </a:bodyPr>
          <a:lstStyle/>
          <a:p>
            <a:r>
              <a:rPr lang="en-US" dirty="0">
                <a:latin typeface="Calibri" panose="020F0502020204030204" pitchFamily="34" charset="0"/>
                <a:cs typeface="Calibri" panose="020F0502020204030204" pitchFamily="34" charset="0"/>
              </a:rPr>
              <a:t>https://</a:t>
            </a:r>
            <a:r>
              <a:rPr lang="en-US" dirty="0" err="1">
                <a:latin typeface="Calibri" panose="020F0502020204030204" pitchFamily="34" charset="0"/>
                <a:cs typeface="Calibri" panose="020F0502020204030204" pitchFamily="34" charset="0"/>
              </a:rPr>
              <a:t>pytorch.org</a:t>
            </a:r>
            <a:r>
              <a:rPr lang="en-US" dirty="0">
                <a:latin typeface="Calibri" panose="020F0502020204030204" pitchFamily="34" charset="0"/>
                <a:cs typeface="Calibri" panose="020F0502020204030204" pitchFamily="34" charset="0"/>
              </a:rPr>
              <a:t>/docs/stable/generated/torch.nn.Conv2d.html#torch.nn.Conv2d</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9" y="806558"/>
            <a:ext cx="243966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Pooling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Content Placeholder 2"/>
          <p:cNvSpPr txBox="1"/>
          <p:nvPr/>
        </p:nvSpPr>
        <p:spPr>
          <a:xfrm>
            <a:off x="643313" y="1574580"/>
            <a:ext cx="7226523" cy="46913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Pooling is used to reduce the dimensionality (down-sampling).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Basically a feature aggregation operation, which selects the most representative values inside a patch (usually works together with convolution).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Why do we need it?</a:t>
            </a:r>
            <a:endParaRPr lang="en-US" sz="1200" dirty="0">
              <a:solidFill>
                <a:srgbClr val="5C5C5C"/>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sz="1600" b="1" dirty="0">
                <a:solidFill>
                  <a:srgbClr val="0339A6"/>
                </a:solidFill>
                <a:latin typeface="微软雅黑" panose="020B0503020204020204" pitchFamily="34" charset="-122"/>
                <a:ea typeface="微软雅黑" panose="020B0503020204020204" pitchFamily="34" charset="-122"/>
              </a:rPr>
              <a:t>Save computation. </a:t>
            </a:r>
            <a:endParaRPr lang="en-US" sz="1600" b="1" dirty="0">
              <a:solidFill>
                <a:srgbClr val="0339A6"/>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sz="1600" b="1" dirty="0">
                <a:solidFill>
                  <a:srgbClr val="0339A6"/>
                </a:solidFill>
                <a:latin typeface="微软雅黑" panose="020B0503020204020204" pitchFamily="34" charset="-122"/>
                <a:ea typeface="微软雅黑" panose="020B0503020204020204" pitchFamily="34" charset="-122"/>
              </a:rPr>
              <a:t>Improve translation invariant. </a:t>
            </a:r>
            <a:r>
              <a:rPr lang="en-US" sz="1600" dirty="0">
                <a:solidFill>
                  <a:srgbClr val="5C5C5C"/>
                </a:solidFill>
                <a:latin typeface="微软雅黑" panose="020B0503020204020204" pitchFamily="34" charset="-122"/>
                <a:ea typeface="微软雅黑" panose="020B0503020204020204" pitchFamily="34" charset="-122"/>
              </a:rPr>
              <a:t>The precise spatial location of the original features is blurred to a certain extent, thereby reducing the model's dependence on the spatial location of the input.</a:t>
            </a:r>
            <a:endParaRPr lang="en-US" sz="1600" dirty="0">
              <a:solidFill>
                <a:srgbClr val="5C5C5C"/>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en-US" sz="1600" b="1" dirty="0">
                <a:solidFill>
                  <a:srgbClr val="0339A6"/>
                </a:solidFill>
                <a:latin typeface="微软雅黑" panose="020B0503020204020204" pitchFamily="34" charset="-122"/>
                <a:ea typeface="微软雅黑" panose="020B0503020204020204" pitchFamily="34" charset="-122"/>
              </a:rPr>
              <a:t>Enlarge receptive field. </a:t>
            </a:r>
            <a:endParaRPr lang="en-US" sz="1600" b="1" dirty="0">
              <a:solidFill>
                <a:srgbClr val="0339A6"/>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11620" y="1684885"/>
            <a:ext cx="3227205" cy="2402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1"/>
          <a:stretch>
            <a:fillRect/>
          </a:stretch>
        </p:blipFill>
        <p:spPr>
          <a:xfrm>
            <a:off x="0" y="0"/>
            <a:ext cx="12192000" cy="6858000"/>
          </a:xfrm>
          <a:prstGeom prst="rect">
            <a:avLst/>
          </a:prstGeom>
        </p:spPr>
      </p:pic>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
        <p:nvSpPr>
          <p:cNvPr id="14" name="object 15"/>
          <p:cNvSpPr txBox="1"/>
          <p:nvPr/>
        </p:nvSpPr>
        <p:spPr>
          <a:xfrm>
            <a:off x="1499820" y="785817"/>
            <a:ext cx="10692180"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altLang="zh-CN" sz="3200" b="1" spc="-10" dirty="0">
                <a:solidFill>
                  <a:srgbClr val="FFFFFF"/>
                </a:solidFill>
                <a:latin typeface="微软雅黑" panose="020B0503020204020204" pitchFamily="34" charset="-122"/>
                <a:ea typeface="微软雅黑" panose="020B0503020204020204" pitchFamily="34" charset="-122"/>
              </a:rPr>
              <a:t>Outline of Week 2</a:t>
            </a:r>
            <a:endParaRPr lang="en-US" sz="3200" b="1" dirty="0">
              <a:latin typeface="微软雅黑" panose="020B0503020204020204" pitchFamily="34" charset="-122"/>
              <a:ea typeface="微软雅黑" panose="020B0503020204020204" pitchFamily="34" charset="-122"/>
            </a:endParaRPr>
          </a:p>
        </p:txBody>
      </p:sp>
      <p:sp>
        <p:nvSpPr>
          <p:cNvPr id="32" name="文本框 31"/>
          <p:cNvSpPr txBox="1"/>
          <p:nvPr>
            <p:custDataLst>
              <p:tags r:id="rId2"/>
            </p:custDataLst>
          </p:nvPr>
        </p:nvSpPr>
        <p:spPr>
          <a:xfrm>
            <a:off x="1135872" y="2523801"/>
            <a:ext cx="7812743" cy="18979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What is Deep Learning</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Convolutional Neural Network and Computer Vision</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Recurrent Neural Network and Transformer</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p:txBody>
      </p:sp>
      <p:pic>
        <p:nvPicPr>
          <p:cNvPr id="34" name="图片 33"/>
          <p:cNvPicPr>
            <a:picLocks noChangeAspect="1"/>
          </p:cNvPicPr>
          <p:nvPr/>
        </p:nvPicPr>
        <p:blipFill>
          <a:blip r:embed="rId3">
            <a:alphaModFix amt="12000"/>
          </a:blip>
          <a:stretch>
            <a:fillRect/>
          </a:stretch>
        </p:blipFill>
        <p:spPr>
          <a:xfrm>
            <a:off x="6096000" y="2128466"/>
            <a:ext cx="7505304" cy="2601067"/>
          </a:xfrm>
          <a:prstGeom prst="rect">
            <a:avLst/>
          </a:prstGeom>
        </p:spPr>
      </p:pic>
      <p:sp>
        <p:nvSpPr>
          <p:cNvPr id="35" name="文本框 34"/>
          <p:cNvSpPr txBox="1"/>
          <p:nvPr/>
        </p:nvSpPr>
        <p:spPr>
          <a:xfrm>
            <a:off x="11836400" y="8720667"/>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8" y="806558"/>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Max Pooling &amp; Average Pooling </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grpSp>
        <p:nvGrpSpPr>
          <p:cNvPr id="40" name="Group 39"/>
          <p:cNvGrpSpPr/>
          <p:nvPr/>
        </p:nvGrpSpPr>
        <p:grpSpPr>
          <a:xfrm>
            <a:off x="427352" y="2839576"/>
            <a:ext cx="2392869" cy="1872532"/>
            <a:chOff x="178327" y="2436927"/>
            <a:chExt cx="2392869" cy="1872532"/>
          </a:xfrm>
        </p:grpSpPr>
        <p:sp>
          <p:nvSpPr>
            <p:cNvPr id="3" name="Oval 2"/>
            <p:cNvSpPr>
              <a:spLocks noChangeArrowheads="1"/>
            </p:cNvSpPr>
            <p:nvPr/>
          </p:nvSpPr>
          <p:spPr bwMode="auto">
            <a:xfrm>
              <a:off x="197555" y="2444907"/>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-1</a:t>
              </a:r>
              <a:endParaRPr lang="zh-TW" altLang="en-US" b="1" dirty="0">
                <a:latin typeface="Calibri" panose="020F0502020204030204" pitchFamily="34" charset="0"/>
              </a:endParaRPr>
            </a:p>
          </p:txBody>
        </p:sp>
        <p:sp>
          <p:nvSpPr>
            <p:cNvPr id="4" name="Oval 3"/>
            <p:cNvSpPr>
              <a:spLocks noChangeArrowheads="1"/>
            </p:cNvSpPr>
            <p:nvPr/>
          </p:nvSpPr>
          <p:spPr bwMode="auto">
            <a:xfrm>
              <a:off x="192283" y="2940895"/>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-2</a:t>
              </a:r>
              <a:endParaRPr lang="zh-TW" altLang="en-US" b="1" dirty="0">
                <a:latin typeface="Calibri" panose="020F0502020204030204" pitchFamily="34" charset="0"/>
              </a:endParaRPr>
            </a:p>
          </p:txBody>
        </p:sp>
        <p:sp>
          <p:nvSpPr>
            <p:cNvPr id="5" name="Oval 4"/>
            <p:cNvSpPr>
              <a:spLocks noChangeArrowheads="1"/>
            </p:cNvSpPr>
            <p:nvPr/>
          </p:nvSpPr>
          <p:spPr bwMode="auto">
            <a:xfrm>
              <a:off x="186288" y="3436884"/>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3</a:t>
              </a:r>
              <a:endParaRPr lang="zh-TW" altLang="en-US" b="1" dirty="0">
                <a:latin typeface="Calibri" panose="020F0502020204030204" pitchFamily="34" charset="0"/>
              </a:endParaRPr>
            </a:p>
          </p:txBody>
        </p:sp>
        <p:sp>
          <p:nvSpPr>
            <p:cNvPr id="6" name="Oval 5"/>
            <p:cNvSpPr>
              <a:spLocks noChangeArrowheads="1"/>
            </p:cNvSpPr>
            <p:nvPr/>
          </p:nvSpPr>
          <p:spPr bwMode="auto">
            <a:xfrm>
              <a:off x="178327" y="3932873"/>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1</a:t>
              </a:r>
              <a:endParaRPr lang="zh-TW" altLang="en-US" b="1" dirty="0">
                <a:latin typeface="Calibri" panose="020F0502020204030204" pitchFamily="34" charset="0"/>
              </a:endParaRPr>
            </a:p>
          </p:txBody>
        </p:sp>
        <p:sp>
          <p:nvSpPr>
            <p:cNvPr id="7" name="Oval 6"/>
            <p:cNvSpPr>
              <a:spLocks noChangeArrowheads="1"/>
            </p:cNvSpPr>
            <p:nvPr/>
          </p:nvSpPr>
          <p:spPr bwMode="auto">
            <a:xfrm>
              <a:off x="863596" y="2436927"/>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3</a:t>
              </a:r>
              <a:endParaRPr lang="zh-TW" altLang="en-US" b="1" dirty="0">
                <a:latin typeface="Calibri" panose="020F0502020204030204" pitchFamily="34" charset="0"/>
              </a:endParaRPr>
            </a:p>
          </p:txBody>
        </p:sp>
        <p:sp>
          <p:nvSpPr>
            <p:cNvPr id="8" name="Oval 7"/>
            <p:cNvSpPr>
              <a:spLocks noChangeArrowheads="1"/>
            </p:cNvSpPr>
            <p:nvPr/>
          </p:nvSpPr>
          <p:spPr bwMode="auto">
            <a:xfrm>
              <a:off x="858323" y="2932916"/>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5</a:t>
              </a:r>
              <a:endParaRPr lang="zh-TW" altLang="en-US" b="1" dirty="0">
                <a:latin typeface="Calibri" panose="020F0502020204030204" pitchFamily="34" charset="0"/>
              </a:endParaRPr>
            </a:p>
          </p:txBody>
        </p:sp>
        <p:sp>
          <p:nvSpPr>
            <p:cNvPr id="9" name="Oval 8"/>
            <p:cNvSpPr>
              <a:spLocks noChangeArrowheads="1"/>
            </p:cNvSpPr>
            <p:nvPr/>
          </p:nvSpPr>
          <p:spPr bwMode="auto">
            <a:xfrm>
              <a:off x="852328" y="3428905"/>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-5</a:t>
              </a:r>
              <a:endParaRPr lang="zh-TW" altLang="en-US" b="1" dirty="0">
                <a:latin typeface="Calibri" panose="020F0502020204030204" pitchFamily="34" charset="0"/>
              </a:endParaRPr>
            </a:p>
          </p:txBody>
        </p:sp>
        <p:sp>
          <p:nvSpPr>
            <p:cNvPr id="10" name="Oval 9"/>
            <p:cNvSpPr>
              <a:spLocks noChangeArrowheads="1"/>
            </p:cNvSpPr>
            <p:nvPr/>
          </p:nvSpPr>
          <p:spPr bwMode="auto">
            <a:xfrm>
              <a:off x="844368" y="3924894"/>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2</a:t>
              </a:r>
              <a:endParaRPr lang="zh-TW" altLang="en-US" b="1" dirty="0">
                <a:latin typeface="Calibri" panose="020F0502020204030204" pitchFamily="34" charset="0"/>
              </a:endParaRPr>
            </a:p>
          </p:txBody>
        </p:sp>
        <p:sp>
          <p:nvSpPr>
            <p:cNvPr id="11" name="Oval 10"/>
            <p:cNvSpPr>
              <a:spLocks noChangeArrowheads="1"/>
            </p:cNvSpPr>
            <p:nvPr/>
          </p:nvSpPr>
          <p:spPr bwMode="auto">
            <a:xfrm>
              <a:off x="1529636" y="2436927"/>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8</a:t>
              </a:r>
              <a:endParaRPr lang="zh-TW" altLang="en-US" b="1" dirty="0">
                <a:latin typeface="Calibri" panose="020F0502020204030204" pitchFamily="34" charset="0"/>
              </a:endParaRPr>
            </a:p>
          </p:txBody>
        </p:sp>
        <p:sp>
          <p:nvSpPr>
            <p:cNvPr id="12" name="Oval 11"/>
            <p:cNvSpPr>
              <a:spLocks noChangeArrowheads="1"/>
            </p:cNvSpPr>
            <p:nvPr/>
          </p:nvSpPr>
          <p:spPr bwMode="auto">
            <a:xfrm>
              <a:off x="1524364" y="2932916"/>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6</a:t>
              </a:r>
              <a:endParaRPr lang="zh-TW" altLang="en-US" b="1" dirty="0">
                <a:latin typeface="Calibri" panose="020F0502020204030204" pitchFamily="34" charset="0"/>
              </a:endParaRPr>
            </a:p>
          </p:txBody>
        </p:sp>
        <p:sp>
          <p:nvSpPr>
            <p:cNvPr id="13" name="Oval 12"/>
            <p:cNvSpPr>
              <a:spLocks noChangeArrowheads="1"/>
            </p:cNvSpPr>
            <p:nvPr/>
          </p:nvSpPr>
          <p:spPr bwMode="auto">
            <a:xfrm>
              <a:off x="1518369" y="3428905"/>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-1</a:t>
              </a:r>
              <a:endParaRPr lang="zh-TW" altLang="en-US" b="1" dirty="0">
                <a:latin typeface="Calibri" panose="020F0502020204030204" pitchFamily="34" charset="0"/>
              </a:endParaRPr>
            </a:p>
          </p:txBody>
        </p:sp>
        <p:sp>
          <p:nvSpPr>
            <p:cNvPr id="14" name="Oval 13"/>
            <p:cNvSpPr>
              <a:spLocks noChangeArrowheads="1"/>
            </p:cNvSpPr>
            <p:nvPr/>
          </p:nvSpPr>
          <p:spPr bwMode="auto">
            <a:xfrm>
              <a:off x="1510408" y="3924894"/>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3</a:t>
              </a:r>
              <a:endParaRPr lang="zh-TW" altLang="en-US" b="1" dirty="0">
                <a:latin typeface="Calibri" panose="020F0502020204030204" pitchFamily="34" charset="0"/>
              </a:endParaRPr>
            </a:p>
          </p:txBody>
        </p:sp>
        <p:sp>
          <p:nvSpPr>
            <p:cNvPr id="15" name="Oval 14"/>
            <p:cNvSpPr>
              <a:spLocks noChangeArrowheads="1"/>
            </p:cNvSpPr>
            <p:nvPr/>
          </p:nvSpPr>
          <p:spPr bwMode="auto">
            <a:xfrm>
              <a:off x="2180666" y="2436927"/>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-4</a:t>
              </a:r>
              <a:endParaRPr lang="zh-TW" altLang="en-US" b="1" dirty="0">
                <a:latin typeface="Calibri" panose="020F0502020204030204" pitchFamily="34" charset="0"/>
              </a:endParaRPr>
            </a:p>
          </p:txBody>
        </p:sp>
        <p:sp>
          <p:nvSpPr>
            <p:cNvPr id="16" name="Oval 15"/>
            <p:cNvSpPr>
              <a:spLocks noChangeArrowheads="1"/>
            </p:cNvSpPr>
            <p:nvPr/>
          </p:nvSpPr>
          <p:spPr bwMode="auto">
            <a:xfrm>
              <a:off x="2175394" y="2932916"/>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3</a:t>
              </a:r>
              <a:endParaRPr lang="zh-TW" altLang="en-US" b="1" dirty="0">
                <a:latin typeface="Calibri" panose="020F0502020204030204" pitchFamily="34" charset="0"/>
              </a:endParaRPr>
            </a:p>
          </p:txBody>
        </p:sp>
        <p:sp>
          <p:nvSpPr>
            <p:cNvPr id="17" name="Oval 16"/>
            <p:cNvSpPr>
              <a:spLocks noChangeArrowheads="1"/>
            </p:cNvSpPr>
            <p:nvPr/>
          </p:nvSpPr>
          <p:spPr bwMode="auto">
            <a:xfrm>
              <a:off x="2169399" y="3428905"/>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-2</a:t>
              </a:r>
              <a:endParaRPr lang="zh-TW" altLang="en-US" b="1" dirty="0">
                <a:latin typeface="Calibri" panose="020F0502020204030204" pitchFamily="34" charset="0"/>
              </a:endParaRPr>
            </a:p>
          </p:txBody>
        </p:sp>
        <p:sp>
          <p:nvSpPr>
            <p:cNvPr id="18" name="Oval 17"/>
            <p:cNvSpPr>
              <a:spLocks noChangeArrowheads="1"/>
            </p:cNvSpPr>
            <p:nvPr/>
          </p:nvSpPr>
          <p:spPr bwMode="auto">
            <a:xfrm>
              <a:off x="2161438" y="3924894"/>
              <a:ext cx="390530" cy="376586"/>
            </a:xfrm>
            <a:prstGeom prst="ellipse">
              <a:avLst/>
            </a:prstGeom>
            <a:noFill/>
            <a:ln w="28575">
              <a:solidFill>
                <a:schemeClr val="tx1"/>
              </a:solidFill>
              <a:round/>
            </a:ln>
          </p:spPr>
          <p:txBody>
            <a:bodyPr wrap="none" anchor="ctr"/>
            <a:lstStyle/>
            <a:p>
              <a:r>
                <a:rPr lang="en-AU" altLang="zh-TW" b="1" dirty="0">
                  <a:latin typeface="Calibri" panose="020F0502020204030204" pitchFamily="34" charset="0"/>
                </a:rPr>
                <a:t>1</a:t>
              </a:r>
              <a:endParaRPr lang="zh-TW" altLang="en-US" b="1" dirty="0">
                <a:latin typeface="Calibri" panose="020F0502020204030204" pitchFamily="34" charset="0"/>
              </a:endParaRPr>
            </a:p>
          </p:txBody>
        </p:sp>
      </p:grpSp>
      <p:sp>
        <p:nvSpPr>
          <p:cNvPr id="35" name="Arrow: Right 36"/>
          <p:cNvSpPr/>
          <p:nvPr/>
        </p:nvSpPr>
        <p:spPr>
          <a:xfrm>
            <a:off x="3138718" y="3582386"/>
            <a:ext cx="825098" cy="338554"/>
          </a:xfrm>
          <a:prstGeom prst="rightArrow">
            <a:avLst/>
          </a:prstGeom>
          <a:solidFill>
            <a:srgbClr val="023AA0"/>
          </a:solidFill>
          <a:ln>
            <a:solidFill>
              <a:srgbClr val="033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36" name="Rectangle 35"/>
          <p:cNvSpPr/>
          <p:nvPr/>
        </p:nvSpPr>
        <p:spPr>
          <a:xfrm>
            <a:off x="3205514" y="3297049"/>
            <a:ext cx="686726" cy="338554"/>
          </a:xfrm>
          <a:prstGeom prst="rect">
            <a:avLst/>
          </a:prstGeom>
        </p:spPr>
        <p:txBody>
          <a:bodyPr wrap="none">
            <a:spAutoFit/>
          </a:bodyPr>
          <a:lstStyle/>
          <a:p>
            <a:r>
              <a:rPr lang="en-AU" sz="1600" dirty="0" err="1">
                <a:latin typeface="微软雅黑" panose="020B0503020204020204" pitchFamily="34" charset="-122"/>
                <a:ea typeface="微软雅黑" panose="020B0503020204020204" pitchFamily="34" charset="-122"/>
              </a:rPr>
              <a:t>ReLU</a:t>
            </a:r>
            <a:endParaRPr lang="en-AU" sz="1600" dirty="0">
              <a:latin typeface="微软雅黑" panose="020B0503020204020204" pitchFamily="34" charset="-122"/>
              <a:ea typeface="微软雅黑" panose="020B0503020204020204" pitchFamily="34" charset="-122"/>
            </a:endParaRPr>
          </a:p>
        </p:txBody>
      </p:sp>
      <p:sp>
        <p:nvSpPr>
          <p:cNvPr id="37" name="Rectangle 36"/>
          <p:cNvSpPr/>
          <p:nvPr/>
        </p:nvSpPr>
        <p:spPr>
          <a:xfrm>
            <a:off x="7571140" y="1513052"/>
            <a:ext cx="3909745" cy="584775"/>
          </a:xfrm>
          <a:prstGeom prst="rect">
            <a:avLst/>
          </a:prstGeom>
        </p:spPr>
        <p:txBody>
          <a:bodyPr wrap="square">
            <a:spAutoFit/>
          </a:bodyPr>
          <a:lstStyle/>
          <a:p>
            <a:pPr algn="ctr"/>
            <a:r>
              <a:rPr lang="en-AU" sz="1600" dirty="0">
                <a:latin typeface="微软雅黑" panose="020B0503020204020204" pitchFamily="34" charset="-122"/>
                <a:ea typeface="微软雅黑" panose="020B0503020204020204" pitchFamily="34" charset="-122"/>
              </a:rPr>
              <a:t>Max pooling </a:t>
            </a:r>
            <a:endParaRPr lang="en-AU" sz="1600" dirty="0">
              <a:latin typeface="微软雅黑" panose="020B0503020204020204" pitchFamily="34" charset="-122"/>
              <a:ea typeface="微软雅黑" panose="020B0503020204020204" pitchFamily="34" charset="-122"/>
            </a:endParaRPr>
          </a:p>
          <a:p>
            <a:pPr algn="ctr"/>
            <a:r>
              <a:rPr lang="en-AU" sz="1600" dirty="0">
                <a:latin typeface="微软雅黑" panose="020B0503020204020204" pitchFamily="34" charset="-122"/>
                <a:ea typeface="微软雅黑" panose="020B0503020204020204" pitchFamily="34" charset="-122"/>
              </a:rPr>
              <a:t>(down sample size: 2, kernel size: 2)</a:t>
            </a:r>
            <a:endParaRPr lang="en-AU" sz="1600" dirty="0">
              <a:latin typeface="微软雅黑" panose="020B0503020204020204" pitchFamily="34" charset="-122"/>
              <a:ea typeface="微软雅黑" panose="020B0503020204020204" pitchFamily="34" charset="-122"/>
            </a:endParaRPr>
          </a:p>
        </p:txBody>
      </p:sp>
      <p:grpSp>
        <p:nvGrpSpPr>
          <p:cNvPr id="41" name="Group 40"/>
          <p:cNvGrpSpPr/>
          <p:nvPr/>
        </p:nvGrpSpPr>
        <p:grpSpPr>
          <a:xfrm>
            <a:off x="4156228" y="2834420"/>
            <a:ext cx="2689934" cy="1994267"/>
            <a:chOff x="3524435" y="2382328"/>
            <a:chExt cx="2689934" cy="1994267"/>
          </a:xfrm>
        </p:grpSpPr>
        <p:sp>
          <p:nvSpPr>
            <p:cNvPr id="19" name="Oval 18"/>
            <p:cNvSpPr>
              <a:spLocks noChangeArrowheads="1"/>
            </p:cNvSpPr>
            <p:nvPr/>
          </p:nvSpPr>
          <p:spPr bwMode="auto">
            <a:xfrm>
              <a:off x="3618800" y="2444907"/>
              <a:ext cx="390530" cy="376586"/>
            </a:xfrm>
            <a:prstGeom prst="ellipse">
              <a:avLst/>
            </a:prstGeom>
            <a:noFill/>
            <a:ln w="28575">
              <a:solidFill>
                <a:schemeClr val="tx1"/>
              </a:solidFill>
              <a:round/>
            </a:ln>
          </p:spPr>
          <p:txBody>
            <a:bodyPr wrap="none" anchor="ctr"/>
            <a:lstStyle/>
            <a:p>
              <a:r>
                <a:rPr lang="en-AU" altLang="zh-TW" b="1" dirty="0">
                  <a:solidFill>
                    <a:schemeClr val="accent6"/>
                  </a:solidFill>
                  <a:latin typeface="Calibri" panose="020F0502020204030204" pitchFamily="34" charset="0"/>
                </a:rPr>
                <a:t>0</a:t>
              </a:r>
              <a:endParaRPr lang="zh-TW" altLang="en-US" b="1" dirty="0">
                <a:solidFill>
                  <a:schemeClr val="accent6"/>
                </a:solidFill>
                <a:latin typeface="Calibri" panose="020F0502020204030204" pitchFamily="34" charset="0"/>
              </a:endParaRPr>
            </a:p>
          </p:txBody>
        </p:sp>
        <p:sp>
          <p:nvSpPr>
            <p:cNvPr id="20" name="Oval 19"/>
            <p:cNvSpPr>
              <a:spLocks noChangeArrowheads="1"/>
            </p:cNvSpPr>
            <p:nvPr/>
          </p:nvSpPr>
          <p:spPr bwMode="auto">
            <a:xfrm>
              <a:off x="3613528" y="2940895"/>
              <a:ext cx="390530" cy="376586"/>
            </a:xfrm>
            <a:prstGeom prst="ellipse">
              <a:avLst/>
            </a:prstGeom>
            <a:noFill/>
            <a:ln w="28575">
              <a:solidFill>
                <a:schemeClr val="tx1"/>
              </a:solidFill>
              <a:round/>
            </a:ln>
          </p:spPr>
          <p:txBody>
            <a:bodyPr wrap="none" anchor="ctr"/>
            <a:lstStyle/>
            <a:p>
              <a:r>
                <a:rPr lang="en-AU" altLang="zh-TW" b="1" dirty="0">
                  <a:solidFill>
                    <a:schemeClr val="accent6"/>
                  </a:solidFill>
                  <a:latin typeface="Calibri" panose="020F0502020204030204" pitchFamily="34" charset="0"/>
                </a:rPr>
                <a:t>0</a:t>
              </a:r>
              <a:endParaRPr lang="zh-TW" altLang="en-US" b="1" dirty="0">
                <a:solidFill>
                  <a:schemeClr val="accent6"/>
                </a:solidFill>
                <a:latin typeface="Calibri" panose="020F0502020204030204" pitchFamily="34" charset="0"/>
              </a:endParaRPr>
            </a:p>
          </p:txBody>
        </p:sp>
        <p:sp>
          <p:nvSpPr>
            <p:cNvPr id="21" name="Oval 20"/>
            <p:cNvSpPr>
              <a:spLocks noChangeArrowheads="1"/>
            </p:cNvSpPr>
            <p:nvPr/>
          </p:nvSpPr>
          <p:spPr bwMode="auto">
            <a:xfrm>
              <a:off x="3607533" y="3436884"/>
              <a:ext cx="390530" cy="376586"/>
            </a:xfrm>
            <a:prstGeom prst="ellipse">
              <a:avLst/>
            </a:prstGeom>
            <a:noFill/>
            <a:ln w="28575">
              <a:solidFill>
                <a:schemeClr val="tx1"/>
              </a:solidFill>
              <a:round/>
            </a:ln>
          </p:spPr>
          <p:txBody>
            <a:bodyPr wrap="none" anchor="ctr"/>
            <a:lstStyle/>
            <a:p>
              <a:r>
                <a:rPr lang="en-AU" altLang="zh-TW" b="1" dirty="0">
                  <a:solidFill>
                    <a:srgbClr val="FF0000"/>
                  </a:solidFill>
                  <a:latin typeface="Calibri" panose="020F0502020204030204" pitchFamily="34" charset="0"/>
                </a:rPr>
                <a:t>3</a:t>
              </a:r>
              <a:endParaRPr lang="zh-TW" altLang="en-US" b="1" dirty="0">
                <a:solidFill>
                  <a:srgbClr val="FF0000"/>
                </a:solidFill>
                <a:latin typeface="Calibri" panose="020F0502020204030204" pitchFamily="34" charset="0"/>
              </a:endParaRPr>
            </a:p>
          </p:txBody>
        </p:sp>
        <p:sp>
          <p:nvSpPr>
            <p:cNvPr id="22" name="Oval 21"/>
            <p:cNvSpPr>
              <a:spLocks noChangeArrowheads="1"/>
            </p:cNvSpPr>
            <p:nvPr/>
          </p:nvSpPr>
          <p:spPr bwMode="auto">
            <a:xfrm>
              <a:off x="3599572" y="3932873"/>
              <a:ext cx="390530" cy="376586"/>
            </a:xfrm>
            <a:prstGeom prst="ellipse">
              <a:avLst/>
            </a:prstGeom>
            <a:noFill/>
            <a:ln w="28575">
              <a:solidFill>
                <a:schemeClr val="tx1"/>
              </a:solidFill>
              <a:round/>
            </a:ln>
          </p:spPr>
          <p:txBody>
            <a:bodyPr wrap="none" anchor="ctr"/>
            <a:lstStyle/>
            <a:p>
              <a:r>
                <a:rPr lang="en-AU" altLang="zh-TW" b="1" dirty="0">
                  <a:solidFill>
                    <a:srgbClr val="FF0000"/>
                  </a:solidFill>
                  <a:latin typeface="Calibri" panose="020F0502020204030204" pitchFamily="34" charset="0"/>
                </a:rPr>
                <a:t>1</a:t>
              </a:r>
              <a:endParaRPr lang="zh-TW" altLang="en-US" b="1" dirty="0">
                <a:solidFill>
                  <a:srgbClr val="FF0000"/>
                </a:solidFill>
                <a:latin typeface="Calibri" panose="020F0502020204030204" pitchFamily="34" charset="0"/>
              </a:endParaRPr>
            </a:p>
          </p:txBody>
        </p:sp>
        <p:sp>
          <p:nvSpPr>
            <p:cNvPr id="23" name="Oval 22"/>
            <p:cNvSpPr>
              <a:spLocks noChangeArrowheads="1"/>
            </p:cNvSpPr>
            <p:nvPr/>
          </p:nvSpPr>
          <p:spPr bwMode="auto">
            <a:xfrm>
              <a:off x="4284841" y="2436927"/>
              <a:ext cx="390530" cy="376586"/>
            </a:xfrm>
            <a:prstGeom prst="ellipse">
              <a:avLst/>
            </a:prstGeom>
            <a:noFill/>
            <a:ln w="28575">
              <a:solidFill>
                <a:schemeClr val="tx1"/>
              </a:solidFill>
              <a:round/>
            </a:ln>
          </p:spPr>
          <p:txBody>
            <a:bodyPr wrap="none" anchor="ctr"/>
            <a:lstStyle/>
            <a:p>
              <a:r>
                <a:rPr lang="en-AU" altLang="zh-TW" b="1" dirty="0">
                  <a:solidFill>
                    <a:schemeClr val="accent6"/>
                  </a:solidFill>
                  <a:latin typeface="Calibri" panose="020F0502020204030204" pitchFamily="34" charset="0"/>
                </a:rPr>
                <a:t>3</a:t>
              </a:r>
              <a:endParaRPr lang="zh-TW" altLang="en-US" b="1" dirty="0">
                <a:solidFill>
                  <a:schemeClr val="accent6"/>
                </a:solidFill>
                <a:latin typeface="Calibri" panose="020F0502020204030204" pitchFamily="34" charset="0"/>
              </a:endParaRPr>
            </a:p>
          </p:txBody>
        </p:sp>
        <p:sp>
          <p:nvSpPr>
            <p:cNvPr id="24" name="Oval 23"/>
            <p:cNvSpPr>
              <a:spLocks noChangeArrowheads="1"/>
            </p:cNvSpPr>
            <p:nvPr/>
          </p:nvSpPr>
          <p:spPr bwMode="auto">
            <a:xfrm>
              <a:off x="4279568" y="2932916"/>
              <a:ext cx="390530" cy="376586"/>
            </a:xfrm>
            <a:prstGeom prst="ellipse">
              <a:avLst/>
            </a:prstGeom>
            <a:noFill/>
            <a:ln w="28575">
              <a:solidFill>
                <a:schemeClr val="tx1"/>
              </a:solidFill>
              <a:round/>
            </a:ln>
          </p:spPr>
          <p:txBody>
            <a:bodyPr wrap="none" anchor="ctr"/>
            <a:lstStyle/>
            <a:p>
              <a:r>
                <a:rPr lang="en-AU" altLang="zh-TW" b="1" dirty="0">
                  <a:solidFill>
                    <a:schemeClr val="accent6"/>
                  </a:solidFill>
                  <a:latin typeface="Calibri" panose="020F0502020204030204" pitchFamily="34" charset="0"/>
                </a:rPr>
                <a:t>5</a:t>
              </a:r>
              <a:endParaRPr lang="zh-TW" altLang="en-US" b="1" dirty="0">
                <a:solidFill>
                  <a:schemeClr val="accent6"/>
                </a:solidFill>
                <a:latin typeface="Calibri" panose="020F0502020204030204" pitchFamily="34" charset="0"/>
              </a:endParaRPr>
            </a:p>
          </p:txBody>
        </p:sp>
        <p:sp>
          <p:nvSpPr>
            <p:cNvPr id="25" name="Oval 24"/>
            <p:cNvSpPr>
              <a:spLocks noChangeArrowheads="1"/>
            </p:cNvSpPr>
            <p:nvPr/>
          </p:nvSpPr>
          <p:spPr bwMode="auto">
            <a:xfrm>
              <a:off x="4273573" y="3428905"/>
              <a:ext cx="390530" cy="376586"/>
            </a:xfrm>
            <a:prstGeom prst="ellipse">
              <a:avLst/>
            </a:prstGeom>
            <a:noFill/>
            <a:ln w="28575">
              <a:solidFill>
                <a:schemeClr val="tx1"/>
              </a:solidFill>
              <a:round/>
            </a:ln>
          </p:spPr>
          <p:txBody>
            <a:bodyPr wrap="none" anchor="ctr"/>
            <a:lstStyle/>
            <a:p>
              <a:r>
                <a:rPr lang="en-AU" altLang="zh-TW" b="1" dirty="0">
                  <a:solidFill>
                    <a:srgbClr val="FF0000"/>
                  </a:solidFill>
                  <a:latin typeface="Calibri" panose="020F0502020204030204" pitchFamily="34" charset="0"/>
                </a:rPr>
                <a:t>0</a:t>
              </a:r>
              <a:endParaRPr lang="zh-TW" altLang="en-US" b="1" dirty="0">
                <a:solidFill>
                  <a:srgbClr val="FF0000"/>
                </a:solidFill>
                <a:latin typeface="Calibri" panose="020F0502020204030204" pitchFamily="34" charset="0"/>
              </a:endParaRPr>
            </a:p>
          </p:txBody>
        </p:sp>
        <p:sp>
          <p:nvSpPr>
            <p:cNvPr id="26" name="Oval 25"/>
            <p:cNvSpPr>
              <a:spLocks noChangeArrowheads="1"/>
            </p:cNvSpPr>
            <p:nvPr/>
          </p:nvSpPr>
          <p:spPr bwMode="auto">
            <a:xfrm>
              <a:off x="4265613" y="3924894"/>
              <a:ext cx="390530" cy="376586"/>
            </a:xfrm>
            <a:prstGeom prst="ellipse">
              <a:avLst/>
            </a:prstGeom>
            <a:noFill/>
            <a:ln w="28575">
              <a:solidFill>
                <a:schemeClr val="tx1"/>
              </a:solidFill>
              <a:round/>
            </a:ln>
          </p:spPr>
          <p:txBody>
            <a:bodyPr wrap="none" anchor="ctr"/>
            <a:lstStyle/>
            <a:p>
              <a:r>
                <a:rPr lang="en-AU" altLang="zh-TW" b="1" dirty="0">
                  <a:solidFill>
                    <a:srgbClr val="FF0000"/>
                  </a:solidFill>
                  <a:latin typeface="Calibri" panose="020F0502020204030204" pitchFamily="34" charset="0"/>
                </a:rPr>
                <a:t>2</a:t>
              </a:r>
              <a:endParaRPr lang="zh-TW" altLang="en-US" b="1" dirty="0">
                <a:solidFill>
                  <a:srgbClr val="FF0000"/>
                </a:solidFill>
                <a:latin typeface="Calibri" panose="020F0502020204030204" pitchFamily="34" charset="0"/>
              </a:endParaRPr>
            </a:p>
          </p:txBody>
        </p:sp>
        <p:sp>
          <p:nvSpPr>
            <p:cNvPr id="27" name="Oval 26"/>
            <p:cNvSpPr>
              <a:spLocks noChangeArrowheads="1"/>
            </p:cNvSpPr>
            <p:nvPr/>
          </p:nvSpPr>
          <p:spPr bwMode="auto">
            <a:xfrm>
              <a:off x="4950881" y="2436927"/>
              <a:ext cx="390530" cy="376586"/>
            </a:xfrm>
            <a:prstGeom prst="ellipse">
              <a:avLst/>
            </a:prstGeom>
            <a:noFill/>
            <a:ln w="28575">
              <a:solidFill>
                <a:schemeClr val="tx1"/>
              </a:solidFill>
              <a:round/>
            </a:ln>
          </p:spPr>
          <p:txBody>
            <a:bodyPr wrap="none" anchor="ctr"/>
            <a:lstStyle/>
            <a:p>
              <a:r>
                <a:rPr lang="en-AU" altLang="zh-TW" b="1" dirty="0">
                  <a:solidFill>
                    <a:srgbClr val="023AA0"/>
                  </a:solidFill>
                  <a:latin typeface="Calibri" panose="020F0502020204030204" pitchFamily="34" charset="0"/>
                </a:rPr>
                <a:t>8</a:t>
              </a:r>
              <a:endParaRPr lang="zh-TW" altLang="en-US" b="1" dirty="0">
                <a:solidFill>
                  <a:srgbClr val="023AA0"/>
                </a:solidFill>
                <a:latin typeface="Calibri" panose="020F0502020204030204" pitchFamily="34" charset="0"/>
              </a:endParaRPr>
            </a:p>
          </p:txBody>
        </p:sp>
        <p:sp>
          <p:nvSpPr>
            <p:cNvPr id="28" name="Oval 27"/>
            <p:cNvSpPr>
              <a:spLocks noChangeArrowheads="1"/>
            </p:cNvSpPr>
            <p:nvPr/>
          </p:nvSpPr>
          <p:spPr bwMode="auto">
            <a:xfrm>
              <a:off x="4945609" y="2932916"/>
              <a:ext cx="390530" cy="376586"/>
            </a:xfrm>
            <a:prstGeom prst="ellipse">
              <a:avLst/>
            </a:prstGeom>
            <a:noFill/>
            <a:ln w="28575">
              <a:solidFill>
                <a:schemeClr val="tx1"/>
              </a:solidFill>
              <a:round/>
            </a:ln>
          </p:spPr>
          <p:txBody>
            <a:bodyPr wrap="none" anchor="ctr"/>
            <a:lstStyle/>
            <a:p>
              <a:r>
                <a:rPr lang="en-AU" altLang="zh-TW" b="1" dirty="0">
                  <a:solidFill>
                    <a:srgbClr val="023AA0"/>
                  </a:solidFill>
                  <a:latin typeface="Calibri" panose="020F0502020204030204" pitchFamily="34" charset="0"/>
                </a:rPr>
                <a:t>6</a:t>
              </a:r>
              <a:endParaRPr lang="zh-TW" altLang="en-US" b="1" dirty="0">
                <a:solidFill>
                  <a:srgbClr val="023AA0"/>
                </a:solidFill>
                <a:latin typeface="Calibri" panose="020F0502020204030204" pitchFamily="34" charset="0"/>
              </a:endParaRPr>
            </a:p>
          </p:txBody>
        </p:sp>
        <p:sp>
          <p:nvSpPr>
            <p:cNvPr id="29" name="Oval 28"/>
            <p:cNvSpPr>
              <a:spLocks noChangeArrowheads="1"/>
            </p:cNvSpPr>
            <p:nvPr/>
          </p:nvSpPr>
          <p:spPr bwMode="auto">
            <a:xfrm>
              <a:off x="4939614" y="3428905"/>
              <a:ext cx="390530" cy="376586"/>
            </a:xfrm>
            <a:prstGeom prst="ellipse">
              <a:avLst/>
            </a:prstGeom>
            <a:noFill/>
            <a:ln w="28575">
              <a:solidFill>
                <a:schemeClr val="tx1"/>
              </a:solidFill>
              <a:round/>
            </a:ln>
          </p:spPr>
          <p:txBody>
            <a:bodyPr wrap="none" anchor="ctr"/>
            <a:lstStyle/>
            <a:p>
              <a:r>
                <a:rPr lang="en-AU" altLang="zh-TW" b="1" dirty="0">
                  <a:solidFill>
                    <a:schemeClr val="accent2"/>
                  </a:solidFill>
                  <a:latin typeface="Calibri" panose="020F0502020204030204" pitchFamily="34" charset="0"/>
                </a:rPr>
                <a:t>0</a:t>
              </a:r>
              <a:endParaRPr lang="zh-TW" altLang="en-US" b="1" dirty="0">
                <a:solidFill>
                  <a:schemeClr val="accent2"/>
                </a:solidFill>
                <a:latin typeface="Calibri" panose="020F0502020204030204" pitchFamily="34" charset="0"/>
              </a:endParaRPr>
            </a:p>
          </p:txBody>
        </p:sp>
        <p:sp>
          <p:nvSpPr>
            <p:cNvPr id="30" name="Oval 29"/>
            <p:cNvSpPr>
              <a:spLocks noChangeArrowheads="1"/>
            </p:cNvSpPr>
            <p:nvPr/>
          </p:nvSpPr>
          <p:spPr bwMode="auto">
            <a:xfrm>
              <a:off x="4931653" y="3924894"/>
              <a:ext cx="390530" cy="376586"/>
            </a:xfrm>
            <a:prstGeom prst="ellipse">
              <a:avLst/>
            </a:prstGeom>
            <a:noFill/>
            <a:ln w="28575">
              <a:solidFill>
                <a:schemeClr val="tx1"/>
              </a:solidFill>
              <a:round/>
            </a:ln>
          </p:spPr>
          <p:txBody>
            <a:bodyPr wrap="none" anchor="ctr"/>
            <a:lstStyle/>
            <a:p>
              <a:r>
                <a:rPr lang="en-AU" altLang="zh-TW" b="1" dirty="0">
                  <a:solidFill>
                    <a:schemeClr val="accent2"/>
                  </a:solidFill>
                  <a:latin typeface="Calibri" panose="020F0502020204030204" pitchFamily="34" charset="0"/>
                </a:rPr>
                <a:t>3</a:t>
              </a:r>
              <a:endParaRPr lang="zh-TW" altLang="en-US" b="1" dirty="0">
                <a:solidFill>
                  <a:schemeClr val="accent2"/>
                </a:solidFill>
                <a:latin typeface="Calibri" panose="020F0502020204030204" pitchFamily="34" charset="0"/>
              </a:endParaRPr>
            </a:p>
          </p:txBody>
        </p:sp>
        <p:sp>
          <p:nvSpPr>
            <p:cNvPr id="31" name="Oval 30"/>
            <p:cNvSpPr>
              <a:spLocks noChangeArrowheads="1"/>
            </p:cNvSpPr>
            <p:nvPr/>
          </p:nvSpPr>
          <p:spPr bwMode="auto">
            <a:xfrm>
              <a:off x="5601911" y="2436927"/>
              <a:ext cx="390530" cy="376586"/>
            </a:xfrm>
            <a:prstGeom prst="ellipse">
              <a:avLst/>
            </a:prstGeom>
            <a:noFill/>
            <a:ln w="28575">
              <a:solidFill>
                <a:schemeClr val="tx1"/>
              </a:solidFill>
              <a:round/>
            </a:ln>
          </p:spPr>
          <p:txBody>
            <a:bodyPr wrap="none" anchor="ctr"/>
            <a:lstStyle/>
            <a:p>
              <a:r>
                <a:rPr lang="en-AU" altLang="zh-TW" b="1" dirty="0">
                  <a:solidFill>
                    <a:srgbClr val="023AA0"/>
                  </a:solidFill>
                  <a:latin typeface="Calibri" panose="020F0502020204030204" pitchFamily="34" charset="0"/>
                </a:rPr>
                <a:t>0</a:t>
              </a:r>
              <a:endParaRPr lang="zh-TW" altLang="en-US" b="1" dirty="0">
                <a:solidFill>
                  <a:srgbClr val="023AA0"/>
                </a:solidFill>
                <a:latin typeface="Calibri" panose="020F0502020204030204" pitchFamily="34" charset="0"/>
              </a:endParaRPr>
            </a:p>
          </p:txBody>
        </p:sp>
        <p:sp>
          <p:nvSpPr>
            <p:cNvPr id="32" name="Oval 31"/>
            <p:cNvSpPr>
              <a:spLocks noChangeArrowheads="1"/>
            </p:cNvSpPr>
            <p:nvPr/>
          </p:nvSpPr>
          <p:spPr bwMode="auto">
            <a:xfrm>
              <a:off x="5596639" y="2932916"/>
              <a:ext cx="390530" cy="376586"/>
            </a:xfrm>
            <a:prstGeom prst="ellipse">
              <a:avLst/>
            </a:prstGeom>
            <a:noFill/>
            <a:ln w="28575">
              <a:solidFill>
                <a:schemeClr val="tx1"/>
              </a:solidFill>
              <a:round/>
            </a:ln>
          </p:spPr>
          <p:txBody>
            <a:bodyPr wrap="none" anchor="ctr"/>
            <a:lstStyle/>
            <a:p>
              <a:r>
                <a:rPr lang="en-AU" altLang="zh-TW" b="1" dirty="0">
                  <a:solidFill>
                    <a:srgbClr val="023AA0"/>
                  </a:solidFill>
                  <a:latin typeface="Calibri" panose="020F0502020204030204" pitchFamily="34" charset="0"/>
                </a:rPr>
                <a:t>3</a:t>
              </a:r>
              <a:endParaRPr lang="zh-TW" altLang="en-US" b="1" dirty="0">
                <a:solidFill>
                  <a:srgbClr val="023AA0"/>
                </a:solidFill>
                <a:latin typeface="Calibri" panose="020F0502020204030204" pitchFamily="34" charset="0"/>
              </a:endParaRPr>
            </a:p>
          </p:txBody>
        </p:sp>
        <p:sp>
          <p:nvSpPr>
            <p:cNvPr id="33" name="Oval 32"/>
            <p:cNvSpPr>
              <a:spLocks noChangeArrowheads="1"/>
            </p:cNvSpPr>
            <p:nvPr/>
          </p:nvSpPr>
          <p:spPr bwMode="auto">
            <a:xfrm>
              <a:off x="5590644" y="3428905"/>
              <a:ext cx="390530" cy="376586"/>
            </a:xfrm>
            <a:prstGeom prst="ellipse">
              <a:avLst/>
            </a:prstGeom>
            <a:noFill/>
            <a:ln w="28575">
              <a:solidFill>
                <a:schemeClr val="tx1"/>
              </a:solidFill>
              <a:round/>
            </a:ln>
          </p:spPr>
          <p:txBody>
            <a:bodyPr wrap="none" anchor="ctr"/>
            <a:lstStyle/>
            <a:p>
              <a:r>
                <a:rPr lang="en-AU" altLang="zh-TW" b="1" dirty="0">
                  <a:solidFill>
                    <a:schemeClr val="accent2"/>
                  </a:solidFill>
                  <a:latin typeface="Calibri" panose="020F0502020204030204" pitchFamily="34" charset="0"/>
                </a:rPr>
                <a:t>0</a:t>
              </a:r>
              <a:endParaRPr lang="zh-TW" altLang="en-US" b="1" dirty="0">
                <a:solidFill>
                  <a:schemeClr val="accent2"/>
                </a:solidFill>
                <a:latin typeface="Calibri" panose="020F0502020204030204" pitchFamily="34" charset="0"/>
              </a:endParaRPr>
            </a:p>
          </p:txBody>
        </p:sp>
        <p:sp>
          <p:nvSpPr>
            <p:cNvPr id="34" name="Oval 33"/>
            <p:cNvSpPr>
              <a:spLocks noChangeArrowheads="1"/>
            </p:cNvSpPr>
            <p:nvPr/>
          </p:nvSpPr>
          <p:spPr bwMode="auto">
            <a:xfrm>
              <a:off x="5582683" y="3924894"/>
              <a:ext cx="390530" cy="376586"/>
            </a:xfrm>
            <a:prstGeom prst="ellipse">
              <a:avLst/>
            </a:prstGeom>
            <a:noFill/>
            <a:ln w="28575">
              <a:solidFill>
                <a:schemeClr val="tx1"/>
              </a:solidFill>
              <a:round/>
            </a:ln>
          </p:spPr>
          <p:txBody>
            <a:bodyPr wrap="none" anchor="ctr"/>
            <a:lstStyle/>
            <a:p>
              <a:r>
                <a:rPr lang="en-AU" altLang="zh-TW" b="1" dirty="0">
                  <a:solidFill>
                    <a:schemeClr val="accent2"/>
                  </a:solidFill>
                  <a:latin typeface="Calibri" panose="020F0502020204030204" pitchFamily="34" charset="0"/>
                </a:rPr>
                <a:t>1</a:t>
              </a:r>
              <a:endParaRPr lang="zh-TW" altLang="en-US" b="1" dirty="0">
                <a:solidFill>
                  <a:schemeClr val="accent2"/>
                </a:solidFill>
                <a:latin typeface="Calibri" panose="020F0502020204030204" pitchFamily="34" charset="0"/>
              </a:endParaRPr>
            </a:p>
          </p:txBody>
        </p:sp>
        <p:cxnSp>
          <p:nvCxnSpPr>
            <p:cNvPr id="38" name="Straight Connector 37"/>
            <p:cNvCxnSpPr/>
            <p:nvPr/>
          </p:nvCxnSpPr>
          <p:spPr>
            <a:xfrm>
              <a:off x="3524435" y="3375637"/>
              <a:ext cx="2689934" cy="797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4800085" y="2382328"/>
              <a:ext cx="0" cy="1994267"/>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42" name="Arrow: Right 36"/>
          <p:cNvSpPr/>
          <p:nvPr/>
        </p:nvSpPr>
        <p:spPr>
          <a:xfrm rot="18653483">
            <a:off x="7275527" y="2874368"/>
            <a:ext cx="825098" cy="338554"/>
          </a:xfrm>
          <a:prstGeom prst="rightArrow">
            <a:avLst/>
          </a:prstGeom>
          <a:solidFill>
            <a:srgbClr val="023AA0"/>
          </a:solidFill>
          <a:ln>
            <a:solidFill>
              <a:srgbClr val="033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grpSp>
        <p:nvGrpSpPr>
          <p:cNvPr id="47" name="Group 46"/>
          <p:cNvGrpSpPr/>
          <p:nvPr/>
        </p:nvGrpSpPr>
        <p:grpSpPr>
          <a:xfrm>
            <a:off x="8829684" y="2233253"/>
            <a:ext cx="1061843" cy="880554"/>
            <a:chOff x="1524364" y="4797906"/>
            <a:chExt cx="1061843" cy="880554"/>
          </a:xfrm>
        </p:grpSpPr>
        <p:sp>
          <p:nvSpPr>
            <p:cNvPr id="43" name="Oval 42"/>
            <p:cNvSpPr>
              <a:spLocks noChangeArrowheads="1"/>
            </p:cNvSpPr>
            <p:nvPr/>
          </p:nvSpPr>
          <p:spPr bwMode="auto">
            <a:xfrm>
              <a:off x="1529636" y="4805886"/>
              <a:ext cx="390530" cy="376586"/>
            </a:xfrm>
            <a:prstGeom prst="ellipse">
              <a:avLst/>
            </a:prstGeom>
            <a:noFill/>
            <a:ln w="28575">
              <a:solidFill>
                <a:schemeClr val="tx1"/>
              </a:solidFill>
              <a:round/>
            </a:ln>
          </p:spPr>
          <p:txBody>
            <a:bodyPr wrap="none" anchor="ctr"/>
            <a:lstStyle/>
            <a:p>
              <a:r>
                <a:rPr lang="en-AU" altLang="zh-TW" b="1" dirty="0">
                  <a:solidFill>
                    <a:schemeClr val="accent6"/>
                  </a:solidFill>
                  <a:latin typeface="Calibri" panose="020F0502020204030204" pitchFamily="34" charset="0"/>
                </a:rPr>
                <a:t>5</a:t>
              </a:r>
              <a:endParaRPr lang="zh-TW" altLang="en-US" b="1" dirty="0">
                <a:solidFill>
                  <a:schemeClr val="accent6"/>
                </a:solidFill>
                <a:latin typeface="Calibri" panose="020F0502020204030204" pitchFamily="34" charset="0"/>
              </a:endParaRPr>
            </a:p>
          </p:txBody>
        </p:sp>
        <p:sp>
          <p:nvSpPr>
            <p:cNvPr id="44" name="Oval 43"/>
            <p:cNvSpPr>
              <a:spLocks noChangeArrowheads="1"/>
            </p:cNvSpPr>
            <p:nvPr/>
          </p:nvSpPr>
          <p:spPr bwMode="auto">
            <a:xfrm>
              <a:off x="1524364" y="5301874"/>
              <a:ext cx="390530" cy="376586"/>
            </a:xfrm>
            <a:prstGeom prst="ellipse">
              <a:avLst/>
            </a:prstGeom>
            <a:noFill/>
            <a:ln w="28575">
              <a:solidFill>
                <a:schemeClr val="tx1"/>
              </a:solidFill>
              <a:round/>
            </a:ln>
          </p:spPr>
          <p:txBody>
            <a:bodyPr wrap="none" anchor="ctr"/>
            <a:lstStyle/>
            <a:p>
              <a:r>
                <a:rPr lang="en-US" altLang="zh-CN" b="1" dirty="0">
                  <a:solidFill>
                    <a:srgbClr val="FF0000"/>
                  </a:solidFill>
                  <a:latin typeface="Calibri" panose="020F0502020204030204" pitchFamily="34" charset="0"/>
                </a:rPr>
                <a:t>3</a:t>
              </a:r>
              <a:endParaRPr lang="zh-TW" altLang="en-US" b="1" dirty="0">
                <a:solidFill>
                  <a:srgbClr val="FF0000"/>
                </a:solidFill>
                <a:latin typeface="Calibri" panose="020F0502020204030204" pitchFamily="34" charset="0"/>
              </a:endParaRPr>
            </a:p>
          </p:txBody>
        </p:sp>
        <p:sp>
          <p:nvSpPr>
            <p:cNvPr id="45" name="Oval 44"/>
            <p:cNvSpPr>
              <a:spLocks noChangeArrowheads="1"/>
            </p:cNvSpPr>
            <p:nvPr/>
          </p:nvSpPr>
          <p:spPr bwMode="auto">
            <a:xfrm>
              <a:off x="2195677" y="4797906"/>
              <a:ext cx="390530" cy="376586"/>
            </a:xfrm>
            <a:prstGeom prst="ellipse">
              <a:avLst/>
            </a:prstGeom>
            <a:noFill/>
            <a:ln w="28575">
              <a:solidFill>
                <a:schemeClr val="tx1"/>
              </a:solidFill>
              <a:round/>
            </a:ln>
          </p:spPr>
          <p:txBody>
            <a:bodyPr wrap="none" anchor="ctr"/>
            <a:lstStyle/>
            <a:p>
              <a:r>
                <a:rPr lang="en-US" altLang="zh-CN" b="1" dirty="0">
                  <a:solidFill>
                    <a:srgbClr val="0339A6"/>
                  </a:solidFill>
                  <a:latin typeface="Calibri" panose="020F0502020204030204" pitchFamily="34" charset="0"/>
                </a:rPr>
                <a:t>8</a:t>
              </a:r>
              <a:endParaRPr lang="zh-TW" altLang="en-US" b="1" dirty="0">
                <a:solidFill>
                  <a:srgbClr val="0339A6"/>
                </a:solidFill>
                <a:latin typeface="Calibri" panose="020F0502020204030204" pitchFamily="34" charset="0"/>
              </a:endParaRPr>
            </a:p>
          </p:txBody>
        </p:sp>
        <p:sp>
          <p:nvSpPr>
            <p:cNvPr id="46" name="Oval 45"/>
            <p:cNvSpPr>
              <a:spLocks noChangeArrowheads="1"/>
            </p:cNvSpPr>
            <p:nvPr/>
          </p:nvSpPr>
          <p:spPr bwMode="auto">
            <a:xfrm>
              <a:off x="2190404" y="5293895"/>
              <a:ext cx="390530" cy="376586"/>
            </a:xfrm>
            <a:prstGeom prst="ellipse">
              <a:avLst/>
            </a:prstGeom>
            <a:noFill/>
            <a:ln w="28575">
              <a:solidFill>
                <a:schemeClr val="tx1"/>
              </a:solidFill>
              <a:round/>
            </a:ln>
          </p:spPr>
          <p:txBody>
            <a:bodyPr wrap="none" anchor="ctr"/>
            <a:lstStyle/>
            <a:p>
              <a:r>
                <a:rPr lang="en-US" altLang="zh-CN" b="1" dirty="0">
                  <a:solidFill>
                    <a:schemeClr val="accent2"/>
                  </a:solidFill>
                  <a:latin typeface="Calibri" panose="020F0502020204030204" pitchFamily="34" charset="0"/>
                </a:rPr>
                <a:t>3</a:t>
              </a:r>
              <a:endParaRPr lang="zh-TW" altLang="en-US" b="1" dirty="0">
                <a:solidFill>
                  <a:schemeClr val="accent2"/>
                </a:solidFill>
                <a:latin typeface="Calibri" panose="020F0502020204030204" pitchFamily="34" charset="0"/>
              </a:endParaRPr>
            </a:p>
          </p:txBody>
        </p:sp>
      </p:grpSp>
      <p:sp>
        <p:nvSpPr>
          <p:cNvPr id="48" name="Arrow: Right 36"/>
          <p:cNvSpPr/>
          <p:nvPr/>
        </p:nvSpPr>
        <p:spPr>
          <a:xfrm rot="2172820">
            <a:off x="7328985" y="3953025"/>
            <a:ext cx="825098" cy="338554"/>
          </a:xfrm>
          <a:prstGeom prst="rightArrow">
            <a:avLst/>
          </a:prstGeom>
          <a:solidFill>
            <a:srgbClr val="023AA0"/>
          </a:solidFill>
          <a:ln>
            <a:solidFill>
              <a:srgbClr val="033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grpSp>
        <p:nvGrpSpPr>
          <p:cNvPr id="58" name="Group 57"/>
          <p:cNvGrpSpPr/>
          <p:nvPr/>
        </p:nvGrpSpPr>
        <p:grpSpPr>
          <a:xfrm>
            <a:off x="8811470" y="3888976"/>
            <a:ext cx="1061843" cy="880554"/>
            <a:chOff x="6608426" y="4792347"/>
            <a:chExt cx="1061843" cy="880554"/>
          </a:xfrm>
        </p:grpSpPr>
        <p:sp>
          <p:nvSpPr>
            <p:cNvPr id="54" name="Oval 53"/>
            <p:cNvSpPr>
              <a:spLocks noChangeArrowheads="1"/>
            </p:cNvSpPr>
            <p:nvPr/>
          </p:nvSpPr>
          <p:spPr bwMode="auto">
            <a:xfrm>
              <a:off x="6613698" y="4800327"/>
              <a:ext cx="390530" cy="376586"/>
            </a:xfrm>
            <a:prstGeom prst="ellipse">
              <a:avLst/>
            </a:prstGeom>
            <a:noFill/>
            <a:ln w="28575">
              <a:solidFill>
                <a:schemeClr val="tx1"/>
              </a:solidFill>
              <a:round/>
            </a:ln>
          </p:spPr>
          <p:txBody>
            <a:bodyPr wrap="none" anchor="ctr"/>
            <a:lstStyle/>
            <a:p>
              <a:r>
                <a:rPr lang="en-AU" altLang="zh-TW" sz="1600" b="1" dirty="0">
                  <a:solidFill>
                    <a:schemeClr val="accent6"/>
                  </a:solidFill>
                  <a:latin typeface="Calibri" panose="020F0502020204030204" pitchFamily="34" charset="0"/>
                </a:rPr>
                <a:t>2</a:t>
              </a:r>
              <a:endParaRPr lang="zh-TW" altLang="en-US" sz="1600" b="1" dirty="0">
                <a:solidFill>
                  <a:schemeClr val="accent6"/>
                </a:solidFill>
                <a:latin typeface="Calibri" panose="020F0502020204030204" pitchFamily="34" charset="0"/>
              </a:endParaRPr>
            </a:p>
          </p:txBody>
        </p:sp>
        <p:sp>
          <p:nvSpPr>
            <p:cNvPr id="55" name="Oval 54"/>
            <p:cNvSpPr>
              <a:spLocks noChangeArrowheads="1"/>
            </p:cNvSpPr>
            <p:nvPr/>
          </p:nvSpPr>
          <p:spPr bwMode="auto">
            <a:xfrm>
              <a:off x="6608426" y="5296315"/>
              <a:ext cx="390530" cy="376586"/>
            </a:xfrm>
            <a:prstGeom prst="ellipse">
              <a:avLst/>
            </a:prstGeom>
            <a:noFill/>
            <a:ln w="28575">
              <a:solidFill>
                <a:schemeClr val="tx1"/>
              </a:solidFill>
              <a:round/>
            </a:ln>
          </p:spPr>
          <p:txBody>
            <a:bodyPr wrap="none" lIns="0" anchor="ctr"/>
            <a:lstStyle/>
            <a:p>
              <a:pPr algn="ctr"/>
              <a:r>
                <a:rPr lang="en-AU" altLang="zh-TW" sz="1600" b="1" dirty="0">
                  <a:solidFill>
                    <a:srgbClr val="FF0000"/>
                  </a:solidFill>
                  <a:latin typeface="Calibri" panose="020F0502020204030204" pitchFamily="34" charset="0"/>
                </a:rPr>
                <a:t>  1.5</a:t>
              </a:r>
              <a:endParaRPr lang="zh-TW" altLang="en-US" sz="1600" b="1" dirty="0">
                <a:solidFill>
                  <a:srgbClr val="FF0000"/>
                </a:solidFill>
                <a:latin typeface="Calibri" panose="020F0502020204030204" pitchFamily="34" charset="0"/>
              </a:endParaRPr>
            </a:p>
          </p:txBody>
        </p:sp>
        <p:sp>
          <p:nvSpPr>
            <p:cNvPr id="56" name="Oval 55"/>
            <p:cNvSpPr>
              <a:spLocks noChangeArrowheads="1"/>
            </p:cNvSpPr>
            <p:nvPr/>
          </p:nvSpPr>
          <p:spPr bwMode="auto">
            <a:xfrm>
              <a:off x="7279739" y="4792347"/>
              <a:ext cx="390530" cy="376586"/>
            </a:xfrm>
            <a:prstGeom prst="ellipse">
              <a:avLst/>
            </a:prstGeom>
            <a:noFill/>
            <a:ln w="28575">
              <a:solidFill>
                <a:schemeClr val="tx1"/>
              </a:solidFill>
              <a:round/>
            </a:ln>
          </p:spPr>
          <p:txBody>
            <a:bodyPr wrap="none" lIns="0" anchor="ctr"/>
            <a:lstStyle/>
            <a:p>
              <a:r>
                <a:rPr lang="en-AU" altLang="zh-TW" sz="1400" b="1" dirty="0">
                  <a:solidFill>
                    <a:srgbClr val="0339A6"/>
                  </a:solidFill>
                  <a:latin typeface="Calibri" panose="020F0502020204030204" pitchFamily="34" charset="0"/>
                </a:rPr>
                <a:t>4.25</a:t>
              </a:r>
              <a:endParaRPr lang="zh-TW" altLang="en-US" sz="1400" b="1" dirty="0">
                <a:solidFill>
                  <a:srgbClr val="0339A6"/>
                </a:solidFill>
                <a:latin typeface="Calibri" panose="020F0502020204030204" pitchFamily="34" charset="0"/>
              </a:endParaRPr>
            </a:p>
          </p:txBody>
        </p:sp>
        <p:sp>
          <p:nvSpPr>
            <p:cNvPr id="57" name="Oval 56"/>
            <p:cNvSpPr>
              <a:spLocks noChangeArrowheads="1"/>
            </p:cNvSpPr>
            <p:nvPr/>
          </p:nvSpPr>
          <p:spPr bwMode="auto">
            <a:xfrm>
              <a:off x="7274466" y="5288336"/>
              <a:ext cx="390530" cy="376586"/>
            </a:xfrm>
            <a:prstGeom prst="ellipse">
              <a:avLst/>
            </a:prstGeom>
            <a:noFill/>
            <a:ln w="28575">
              <a:solidFill>
                <a:schemeClr val="tx1"/>
              </a:solidFill>
              <a:round/>
            </a:ln>
          </p:spPr>
          <p:txBody>
            <a:bodyPr wrap="none" anchor="ctr"/>
            <a:lstStyle/>
            <a:p>
              <a:r>
                <a:rPr lang="en-AU" altLang="zh-TW" sz="1600" b="1" dirty="0">
                  <a:solidFill>
                    <a:schemeClr val="accent2"/>
                  </a:solidFill>
                  <a:latin typeface="Calibri" panose="020F0502020204030204" pitchFamily="34" charset="0"/>
                </a:rPr>
                <a:t>1</a:t>
              </a:r>
              <a:endParaRPr lang="zh-TW" altLang="en-US" sz="1600" b="1" dirty="0">
                <a:solidFill>
                  <a:schemeClr val="accent2"/>
                </a:solidFill>
                <a:latin typeface="Calibri" panose="020F0502020204030204" pitchFamily="34" charset="0"/>
              </a:endParaRPr>
            </a:p>
          </p:txBody>
        </p:sp>
      </p:grpSp>
      <p:sp>
        <p:nvSpPr>
          <p:cNvPr id="59" name="Rectangle 58"/>
          <p:cNvSpPr/>
          <p:nvPr/>
        </p:nvSpPr>
        <p:spPr>
          <a:xfrm>
            <a:off x="7522637" y="5048710"/>
            <a:ext cx="3909745" cy="584775"/>
          </a:xfrm>
          <a:prstGeom prst="rect">
            <a:avLst/>
          </a:prstGeom>
        </p:spPr>
        <p:txBody>
          <a:bodyPr wrap="square">
            <a:spAutoFit/>
          </a:bodyPr>
          <a:lstStyle/>
          <a:p>
            <a:pPr algn="ctr"/>
            <a:r>
              <a:rPr lang="en-AU" sz="1600" dirty="0">
                <a:latin typeface="微软雅黑" panose="020B0503020204020204" pitchFamily="34" charset="-122"/>
                <a:ea typeface="微软雅黑" panose="020B0503020204020204" pitchFamily="34" charset="-122"/>
              </a:rPr>
              <a:t>Average pooling </a:t>
            </a:r>
            <a:endParaRPr lang="en-AU" sz="1600" dirty="0">
              <a:latin typeface="微软雅黑" panose="020B0503020204020204" pitchFamily="34" charset="-122"/>
              <a:ea typeface="微软雅黑" panose="020B0503020204020204" pitchFamily="34" charset="-122"/>
            </a:endParaRPr>
          </a:p>
          <a:p>
            <a:pPr algn="ctr"/>
            <a:r>
              <a:rPr lang="en-AU" sz="1600" dirty="0">
                <a:latin typeface="微软雅黑" panose="020B0503020204020204" pitchFamily="34" charset="-122"/>
                <a:ea typeface="微软雅黑" panose="020B0503020204020204" pitchFamily="34" charset="-122"/>
              </a:rPr>
              <a:t>(down sample size: 2, kernel size: 2)</a:t>
            </a:r>
            <a:endParaRPr lang="en-AU"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8" y="806558"/>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Implement Pooling in </a:t>
            </a:r>
            <a:r>
              <a:rPr lang="en-US" altLang="zh-CN" sz="3200" b="1" kern="0" dirty="0" err="1">
                <a:solidFill>
                  <a:srgbClr val="0339A6"/>
                </a:solidFill>
                <a:latin typeface="微软雅黑" panose="020B0503020204020204" pitchFamily="34" charset="-122"/>
                <a:ea typeface="微软雅黑" panose="020B0503020204020204" pitchFamily="34" charset="-122"/>
              </a:rPr>
              <a:t>PyTorch</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4" name="Picture 3" descr="A screenshot of a computer code&#10;&#10;Description automatically generated"/>
          <p:cNvPicPr>
            <a:picLocks noChangeAspect="1"/>
          </p:cNvPicPr>
          <p:nvPr/>
        </p:nvPicPr>
        <p:blipFill>
          <a:blip r:embed="rId1"/>
          <a:stretch>
            <a:fillRect/>
          </a:stretch>
        </p:blipFill>
        <p:spPr>
          <a:xfrm>
            <a:off x="807883" y="3129565"/>
            <a:ext cx="7018895" cy="2228807"/>
          </a:xfrm>
          <a:prstGeom prst="rect">
            <a:avLst/>
          </a:prstGeom>
        </p:spPr>
      </p:pic>
      <p:sp>
        <p:nvSpPr>
          <p:cNvPr id="5" name="Content Placeholder 2"/>
          <p:cNvSpPr txBox="1"/>
          <p:nvPr/>
        </p:nvSpPr>
        <p:spPr>
          <a:xfrm>
            <a:off x="731838" y="1499628"/>
            <a:ext cx="11086089" cy="16299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Use nn.MaxPool2d for max pooling or AvgPool2d for average pooling.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The required parameters. Include stride and </a:t>
            </a:r>
            <a:r>
              <a:rPr lang="en-US" sz="1600" dirty="0" err="1">
                <a:solidFill>
                  <a:srgbClr val="5C5C5C"/>
                </a:solidFill>
                <a:latin typeface="微软雅黑" panose="020B0503020204020204" pitchFamily="34" charset="-122"/>
                <a:ea typeface="微软雅黑" panose="020B0503020204020204" pitchFamily="34" charset="-122"/>
              </a:rPr>
              <a:t>kernel_size</a:t>
            </a:r>
            <a:r>
              <a:rPr lang="en-US" sz="1600" dirty="0">
                <a:solidFill>
                  <a:srgbClr val="5C5C5C"/>
                </a:solidFill>
                <a:latin typeface="微软雅黑" panose="020B0503020204020204" pitchFamily="34" charset="-122"/>
                <a:ea typeface="微软雅黑" panose="020B0503020204020204" pitchFamily="34" charset="-122"/>
              </a:rPr>
              <a:t>. </a:t>
            </a:r>
            <a:endParaRPr 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sz="1600" dirty="0">
                <a:solidFill>
                  <a:srgbClr val="5C5C5C"/>
                </a:solidFill>
                <a:latin typeface="微软雅黑" panose="020B0503020204020204" pitchFamily="34" charset="-122"/>
                <a:ea typeface="微软雅黑" panose="020B0503020204020204" pitchFamily="34" charset="-122"/>
              </a:rPr>
              <a:t>Check if the default parameters should be changed (e.g., padding).</a:t>
            </a:r>
            <a:endParaRPr 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618328" y="806558"/>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微软雅黑" panose="020B0503020204020204" pitchFamily="34" charset="-122"/>
                <a:ea typeface="微软雅黑" panose="020B0503020204020204" pitchFamily="34" charset="-122"/>
              </a:rPr>
              <a:t>LeNet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1460650" y="4858260"/>
            <a:ext cx="7468153" cy="929485"/>
          </a:xfrm>
          <a:prstGeom prst="rect">
            <a:avLst/>
          </a:prstGeom>
          <a:noFill/>
        </p:spPr>
        <p:txBody>
          <a:bodyPr wrap="square" rtlCol="0">
            <a:spAutoFit/>
          </a:bodyPr>
          <a:lstStyle/>
          <a:p>
            <a:pPr marL="400050" lvl="2" indent="-400050" defTabSz="914400">
              <a:spcBef>
                <a:spcPct val="20000"/>
              </a:spcBef>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A</a:t>
            </a:r>
            <a:r>
              <a:rPr 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rchitecture is [CONV-POOL-CONV-POOL-FC-FC]</a:t>
            </a:r>
            <a:endParaRPr 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marL="400050" lvl="2" indent="-400050" defTabSz="914400">
              <a:spcBef>
                <a:spcPct val="20000"/>
              </a:spcBef>
              <a:buFont typeface="Arial" panose="020B0604020202020204" pitchFamily="34" charset="0"/>
              <a:buChar char="•"/>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CONV:</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5x5</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filter,</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stride=1</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marL="400050" lvl="2" indent="-400050" defTabSz="914400">
              <a:spcBef>
                <a:spcPct val="20000"/>
              </a:spcBef>
              <a:buFont typeface="Arial" panose="020B0604020202020204" pitchFamily="34" charset="0"/>
              <a:buChar char="•"/>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POOL:</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2x2</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filter,</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stride=2</a:t>
            </a:r>
            <a:endParaRPr 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Picture 2" descr="D:\My Documents\Documents\博士\课程\USYD_Tutor_ELEC5307_Deep Learning\slides\make_slides\for_network_structure\figs\0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4415" y="1702076"/>
            <a:ext cx="10174137" cy="29568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51314" y="864072"/>
            <a:ext cx="2514600"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[LeCun et al., 1998] </a:t>
            </a:r>
            <a:endParaRPr 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l="37860"/>
          <a:stretch>
            <a:fillRect/>
          </a:stretch>
        </p:blipFill>
        <p:spPr>
          <a:xfrm>
            <a:off x="9046467" y="769124"/>
            <a:ext cx="2799254" cy="5319751"/>
          </a:xfrm>
          <a:prstGeom prst="rect">
            <a:avLst/>
          </a:prstGeom>
        </p:spPr>
      </p:pic>
      <p:sp>
        <p:nvSpPr>
          <p:cNvPr id="3" name="Content Placeholder 2"/>
          <p:cNvSpPr txBox="1"/>
          <p:nvPr/>
        </p:nvSpPr>
        <p:spPr>
          <a:xfrm>
            <a:off x="618328" y="2177579"/>
            <a:ext cx="4950515" cy="2502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Deeper</a:t>
            </a: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networks</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err="1">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AlexNet</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8</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layers</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err="1">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VGGNet</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16</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or</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19</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layers</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endParaRPr lang="en-US" altLang="en-US" sz="16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S</a:t>
            </a:r>
            <a:r>
              <a:rPr lang="en-US" altLang="zh-CN"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mall</a:t>
            </a:r>
            <a:r>
              <a:rPr lang="zh-CN"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filters</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3x3</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convolutional</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layers</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(stride</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2x2</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max-pooling,</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stride</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 Placeholder 1"/>
          <p:cNvSpPr txBox="1"/>
          <p:nvPr/>
        </p:nvSpPr>
        <p:spPr bwMode="gray">
          <a:xfrm>
            <a:off x="618328" y="806558"/>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微软雅黑" panose="020B0503020204020204" pitchFamily="34" charset="-122"/>
                <a:ea typeface="微软雅黑" panose="020B0503020204020204" pitchFamily="34" charset="-122"/>
              </a:rPr>
              <a:t>VGGNet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89194" y="857212"/>
            <a:ext cx="5956315"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[Simonyan and Andrew Zisserman,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2014</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dirty="0">
              <a:latin typeface="微软雅黑" panose="020B0503020204020204" pitchFamily="34" charset="-122"/>
              <a:ea typeface="微软雅黑" panose="020B0503020204020204" pitchFamily="34" charset="-122"/>
            </a:endParaRPr>
          </a:p>
        </p:txBody>
      </p:sp>
      <p:sp>
        <p:nvSpPr>
          <p:cNvPr id="6" name="TextBox 5"/>
          <p:cNvSpPr txBox="1"/>
          <p:nvPr/>
        </p:nvSpPr>
        <p:spPr>
          <a:xfrm>
            <a:off x="618328" y="1413408"/>
            <a:ext cx="7851114" cy="584775"/>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VGG is actually the abbreviation of Visual Geometry Group in Oxford University, led by AZ. </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7" name="Text Placeholder 1"/>
          <p:cNvSpPr txBox="1"/>
          <p:nvPr/>
        </p:nvSpPr>
        <p:spPr bwMode="gray">
          <a:xfrm>
            <a:off x="731838" y="4960232"/>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1600" kern="0" dirty="0" err="1">
                <a:solidFill>
                  <a:srgbClr val="5C5C5C"/>
                </a:solidFill>
                <a:latin typeface="微软雅黑" panose="020B0503020204020204" pitchFamily="34" charset="-122"/>
                <a:ea typeface="微软雅黑" panose="020B0503020204020204" pitchFamily="34" charset="-122"/>
              </a:rPr>
              <a:t>VGGNet</a:t>
            </a:r>
            <a:r>
              <a:rPr lang="en-US" altLang="zh-CN" sz="1600" kern="0" dirty="0">
                <a:solidFill>
                  <a:srgbClr val="5C5C5C"/>
                </a:solidFill>
                <a:latin typeface="微软雅黑" panose="020B0503020204020204" pitchFamily="34" charset="-122"/>
                <a:ea typeface="微软雅黑" panose="020B0503020204020204" pitchFamily="34" charset="-122"/>
              </a:rPr>
              <a:t> is the first runner-up of classification and winner of localization of ILSVRC 2014 (</a:t>
            </a:r>
            <a:r>
              <a:rPr lang="en-US" altLang="zh-CN" sz="1600" kern="0" dirty="0" err="1">
                <a:solidFill>
                  <a:srgbClr val="5C5C5C"/>
                </a:solidFill>
                <a:latin typeface="微软雅黑" panose="020B0503020204020204" pitchFamily="34" charset="-122"/>
                <a:ea typeface="微软雅黑" panose="020B0503020204020204" pitchFamily="34" charset="-122"/>
              </a:rPr>
              <a:t>imagenet</a:t>
            </a:r>
            <a:r>
              <a:rPr lang="en-US" altLang="zh-CN" sz="1600" kern="0" dirty="0">
                <a:solidFill>
                  <a:srgbClr val="5C5C5C"/>
                </a:solidFill>
                <a:latin typeface="微软雅黑" panose="020B0503020204020204" pitchFamily="34" charset="-122"/>
                <a:ea typeface="微软雅黑" panose="020B0503020204020204" pitchFamily="34" charset="-122"/>
              </a:rPr>
              <a:t>), demonstrating the effectiveness of deeper architecture. </a:t>
            </a:r>
            <a:endParaRPr lang="zh-CN" altLang="en-US" sz="1600" kern="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31838" y="716617"/>
            <a:ext cx="9616848"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Recall Problems with Deep Architectures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3" name="Content Placeholder 2"/>
          <p:cNvSpPr txBox="1"/>
          <p:nvPr/>
        </p:nvSpPr>
        <p:spPr>
          <a:xfrm>
            <a:off x="731837" y="1622944"/>
            <a:ext cx="8681985" cy="1135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Gradient Vanishing &amp; Gradient Exploding</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When the network becomes deeper, the gradient could be very small or very large.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Because of backpropagation, the effects can be accumulated.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Content Placeholder 2"/>
          <p:cNvSpPr txBox="1"/>
          <p:nvPr/>
        </p:nvSpPr>
        <p:spPr>
          <a:xfrm>
            <a:off x="731838" y="2849253"/>
            <a:ext cx="10619555" cy="13173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Performance Degradation </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Deeper networks may exhibit worse performance than the shallower counterparts.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Not caused by over-fitting, but more from but because the optimization problem becomes more difficult (hard to learn effective features).</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Content Placeholder 2"/>
          <p:cNvSpPr txBox="1"/>
          <p:nvPr/>
        </p:nvSpPr>
        <p:spPr>
          <a:xfrm>
            <a:off x="731838" y="4336391"/>
            <a:ext cx="8681985" cy="1135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High Computation Costs</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Higher requirements for computation power and memory.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Can be solved by GPU magic!</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8"/>
          <p:cNvSpPr txBox="1"/>
          <p:nvPr/>
        </p:nvSpPr>
        <p:spPr>
          <a:xfrm>
            <a:off x="786222" y="5575107"/>
            <a:ext cx="10510786" cy="646331"/>
          </a:xfrm>
          <a:prstGeom prst="rect">
            <a:avLst/>
          </a:prstGeom>
          <a:noFill/>
        </p:spPr>
        <p:txBody>
          <a:bodyPr wrap="square">
            <a:spAutoFit/>
          </a:bodyPr>
          <a:lstStyle/>
          <a:p>
            <a:pPr marL="0" indent="0">
              <a:buFont typeface="Arial" panose="020B0604020202020204" pitchFamily="34" charset="0"/>
              <a:buNone/>
            </a:pPr>
            <a:r>
              <a:rPr lang="en-US"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Performance issues can be alleviated by different activation functions, normalization, and residual operations.    </a:t>
            </a:r>
            <a:endParaRPr lang="en-US" altLang="en-US" sz="1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31838" y="716617"/>
            <a:ext cx="9159648"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Recall Gradient Vanishment &amp; Explosion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Content Placeholder 2"/>
              <p:cNvSpPr txBox="1"/>
              <p:nvPr/>
            </p:nvSpPr>
            <p:spPr>
              <a:xfrm>
                <a:off x="731836" y="1496106"/>
                <a:ext cx="8681985" cy="1674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Gradient Vanishing</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When the input value of Sigmoid and Tanh functions is very large or small, the derivative is close to zero, e.g.,</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sz="1600" b="0" i="1" smtClean="0">
                              <a:solidFill>
                                <a:srgbClr val="5C5C5C"/>
                              </a:solidFill>
                              <a:latin typeface="Cambria Math" panose="02040503050406030204" pitchFamily="18" charset="0"/>
                              <a:ea typeface="微软雅黑" panose="020B0503020204020204" pitchFamily="34" charset="-122"/>
                            </a:rPr>
                          </m:ctrlPr>
                        </m:sSupPr>
                        <m:e>
                          <m:r>
                            <a:rPr lang="en-US" altLang="zh-CN" sz="1600" b="0" i="1" smtClean="0">
                              <a:solidFill>
                                <a:srgbClr val="5C5C5C"/>
                              </a:solidFill>
                              <a:latin typeface="Cambria Math" panose="02040503050406030204" pitchFamily="18" charset="0"/>
                              <a:ea typeface="微软雅黑" panose="020B0503020204020204" pitchFamily="34" charset="-122"/>
                            </a:rPr>
                            <m:t>𝜎</m:t>
                          </m:r>
                        </m:e>
                        <m:sup>
                          <m:r>
                            <a:rPr lang="en-US" altLang="zh-CN" sz="1600" b="0" i="1" smtClean="0">
                              <a:solidFill>
                                <a:srgbClr val="5C5C5C"/>
                              </a:solidFill>
                              <a:latin typeface="Cambria Math" panose="02040503050406030204" pitchFamily="18" charset="0"/>
                              <a:ea typeface="微软雅黑" panose="020B0503020204020204" pitchFamily="34" charset="-122"/>
                            </a:rPr>
                            <m:t>′</m:t>
                          </m:r>
                        </m:sup>
                      </m:sSup>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𝜎</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r>
                        <a:rPr lang="en-US" altLang="zh-CN" sz="1600" b="0" i="1" smtClean="0">
                          <a:solidFill>
                            <a:srgbClr val="5C5C5C"/>
                          </a:solidFill>
                          <a:latin typeface="Cambria Math" panose="02040503050406030204" pitchFamily="18" charset="0"/>
                          <a:ea typeface="Cambria Math" panose="02040503050406030204" pitchFamily="18" charset="0"/>
                        </a:rPr>
                        <m:t>∙</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1</m:t>
                          </m:r>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𝜎</m:t>
                          </m:r>
                          <m:d>
                            <m:dPr>
                              <m:ctrlPr>
                                <a:rPr lang="en-US" altLang="zh-CN" sz="1600" b="0" i="1" smtClean="0">
                                  <a:solidFill>
                                    <a:srgbClr val="5C5C5C"/>
                                  </a:solidFill>
                                  <a:latin typeface="Cambria Math" panose="02040503050406030204" pitchFamily="18" charset="0"/>
                                  <a:ea typeface="微软雅黑" panose="020B0503020204020204" pitchFamily="34" charset="-122"/>
                                </a:rPr>
                              </m:ctrlPr>
                            </m:dPr>
                            <m:e>
                              <m:r>
                                <a:rPr lang="en-US" altLang="zh-CN" sz="1600" b="0" i="1" smtClean="0">
                                  <a:solidFill>
                                    <a:srgbClr val="5C5C5C"/>
                                  </a:solidFill>
                                  <a:latin typeface="Cambria Math" panose="02040503050406030204" pitchFamily="18" charset="0"/>
                                  <a:ea typeface="微软雅黑" panose="020B0503020204020204" pitchFamily="34" charset="-122"/>
                                </a:rPr>
                                <m:t>𝑥</m:t>
                              </m:r>
                            </m:e>
                          </m:d>
                        </m:e>
                      </m:d>
                    </m:oMath>
                  </m:oMathPara>
                </a14:m>
                <a:endParaRPr lang="en-US" altLang="en-US"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3" name="Content Placeholder 2"/>
              <p:cNvSpPr txBox="1">
                <a:spLocks noRot="1" noChangeAspect="1" noMove="1" noResize="1" noEditPoints="1" noAdjustHandles="1" noChangeArrowheads="1" noChangeShapeType="1" noTextEdit="1"/>
              </p:cNvSpPr>
              <p:nvPr/>
            </p:nvSpPr>
            <p:spPr>
              <a:xfrm>
                <a:off x="731836" y="1496106"/>
                <a:ext cx="8681985" cy="1674892"/>
              </a:xfrm>
              <a:prstGeom prst="rect">
                <a:avLst/>
              </a:prstGeom>
              <a:blipFill rotWithShape="1">
                <a:blip r:embed="rId1"/>
                <a:stretch>
                  <a:fillRect l="-4" t="-3" r="7" b="26"/>
                </a:stretch>
              </a:blipFill>
            </p:spPr>
            <p:txBody>
              <a:bodyPr/>
              <a:lstStyle/>
              <a:p>
                <a:r>
                  <a:rPr lang="zh-CN" altLang="en-US">
                    <a:noFill/>
                  </a:rPr>
                  <a:t> </a:t>
                </a:r>
              </a:p>
            </p:txBody>
          </p:sp>
        </mc:Fallback>
      </mc:AlternateContent>
      <p:sp>
        <p:nvSpPr>
          <p:cNvPr id="5" name="TextBox 4"/>
          <p:cNvSpPr txBox="1"/>
          <p:nvPr/>
        </p:nvSpPr>
        <p:spPr>
          <a:xfrm>
            <a:off x="316401" y="3014569"/>
            <a:ext cx="8681985" cy="1156792"/>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Deeper networks mean more activation function derivatives are multiplied and gradients decay quickly. Network training becomes very slow, especially parameters close to the input layer are almost impossible to update.</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Content Placeholder 2"/>
          <p:cNvSpPr txBox="1"/>
          <p:nvPr/>
        </p:nvSpPr>
        <p:spPr>
          <a:xfrm>
            <a:off x="731836" y="4466490"/>
            <a:ext cx="8681985" cy="211419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Gradient Exploding</a:t>
            </a:r>
            <a:endParaRPr lang="en-US" altLang="en-US" sz="18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rPr>
              <a:t>The gradient values ​​of some layers will become excessively large as the number of propagation layers increases, leading to overly drastic parameter updates.</a:t>
            </a:r>
            <a:endParaRPr lang="en-US" alt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rPr>
              <a:t>A lack of normalization is one potential cause of this gradient explosion, as extreme values can disproportionately influence the updates.</a:t>
            </a:r>
            <a:endParaRPr lang="en-US" altLang="en-US" sz="16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p:nvPr/>
        </p:nvSpPr>
        <p:spPr bwMode="gray">
          <a:xfrm>
            <a:off x="731838" y="716617"/>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Batch Normalization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5" name="Content Placeholder 2"/>
          <p:cNvSpPr txBox="1"/>
          <p:nvPr/>
        </p:nvSpPr>
        <p:spPr>
          <a:xfrm>
            <a:off x="731837" y="1464542"/>
            <a:ext cx="5971413" cy="21882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Core idea: if we want Gaussian, we make it Gaussian.  </a:t>
            </a:r>
            <a:endPar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err="1">
                <a:solidFill>
                  <a:srgbClr val="5C5C5C"/>
                </a:solidFill>
                <a:latin typeface="微软雅黑" panose="020B0503020204020204" pitchFamily="34" charset="-122"/>
                <a:ea typeface="微软雅黑" panose="020B0503020204020204" pitchFamily="34" charset="-122"/>
              </a:rPr>
              <a:t>BatchNorm</a:t>
            </a:r>
            <a:r>
              <a:rPr lang="en-US" altLang="en-US" sz="1600" dirty="0">
                <a:solidFill>
                  <a:srgbClr val="5C5C5C"/>
                </a:solidFill>
                <a:latin typeface="微软雅黑" panose="020B0503020204020204" pitchFamily="34" charset="-122"/>
                <a:ea typeface="微软雅黑" panose="020B0503020204020204" pitchFamily="34" charset="-122"/>
              </a:rPr>
              <a:t> is primarily adopted in computer vision. In NLP, layer normalization is more common. (Will introduce it next week). </a:t>
            </a:r>
            <a:endParaRPr lang="en-US" alt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rPr>
              <a:t>Algorithm will converge faster and better.</a:t>
            </a:r>
            <a:endParaRPr lang="en-US" alt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endParaRPr lang="en-US" altLang="en-US" sz="1600" dirty="0">
              <a:solidFill>
                <a:srgbClr val="5C5C5C"/>
              </a:solidFill>
              <a:latin typeface="微软雅黑" panose="020B0503020204020204" pitchFamily="34" charset="-122"/>
              <a:ea typeface="微软雅黑" panose="020B0503020204020204" pitchFamily="34" charset="-122"/>
            </a:endParaRPr>
          </a:p>
        </p:txBody>
      </p:sp>
      <p:pic>
        <p:nvPicPr>
          <p:cNvPr id="6" name="Picture 2" descr="A math equations and formula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8122" y="1464542"/>
            <a:ext cx="4756912" cy="33451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Content Placeholder 2"/>
              <p:cNvSpPr txBox="1"/>
              <p:nvPr/>
            </p:nvSpPr>
            <p:spPr>
              <a:xfrm>
                <a:off x="731837" y="3916386"/>
                <a:ext cx="9806248" cy="27542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Steps</a:t>
                </a:r>
                <a:endPar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Compute mean and variance within a mini-batch.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rPr>
                  <a:t>Conduct normalize operation, where </a:t>
                </a:r>
                <a14:m>
                  <m:oMath xmlns:m="http://schemas.openxmlformats.org/officeDocument/2006/math">
                    <m:r>
                      <a:rPr lang="en-US" altLang="en-US" sz="1600" i="1" smtClean="0">
                        <a:solidFill>
                          <a:srgbClr val="5C5C5C"/>
                        </a:solidFill>
                        <a:latin typeface="Cambria Math" panose="02040503050406030204" pitchFamily="18" charset="0"/>
                        <a:ea typeface="Cambria Math" panose="02040503050406030204" pitchFamily="18" charset="0"/>
                      </a:rPr>
                      <m:t>𝜖</m:t>
                    </m:r>
                  </m:oMath>
                </a14:m>
                <a:r>
                  <a:rPr lang="en-US" altLang="en-US" sz="1600" dirty="0">
                    <a:solidFill>
                      <a:srgbClr val="5C5C5C"/>
                    </a:solidFill>
                    <a:latin typeface="微软雅黑" panose="020B0503020204020204" pitchFamily="34" charset="-122"/>
                    <a:ea typeface="微软雅黑" panose="020B0503020204020204" pitchFamily="34" charset="-122"/>
                  </a:rPr>
                  <a:t> is a very small number (</a:t>
                </a:r>
                <a14:m>
                  <m:oMath xmlns:m="http://schemas.openxmlformats.org/officeDocument/2006/math">
                    <m:sSup>
                      <m:sSupPr>
                        <m:ctrlPr>
                          <a:rPr lang="en-US" altLang="en-US" sz="1600" i="1" smtClean="0">
                            <a:solidFill>
                              <a:srgbClr val="5C5C5C"/>
                            </a:solidFill>
                            <a:latin typeface="Cambria Math" panose="02040503050406030204" pitchFamily="18" charset="0"/>
                            <a:ea typeface="微软雅黑" panose="020B0503020204020204" pitchFamily="34" charset="-122"/>
                          </a:rPr>
                        </m:ctrlPr>
                      </m:sSupPr>
                      <m:e>
                        <m:r>
                          <a:rPr lang="en-US" altLang="zh-CN" sz="1600" b="0" i="1" smtClean="0">
                            <a:solidFill>
                              <a:srgbClr val="5C5C5C"/>
                            </a:solidFill>
                            <a:latin typeface="Cambria Math" panose="02040503050406030204" pitchFamily="18" charset="0"/>
                            <a:ea typeface="微软雅黑" panose="020B0503020204020204" pitchFamily="34" charset="-122"/>
                          </a:rPr>
                          <m:t>10</m:t>
                        </m:r>
                      </m:e>
                      <m:sup>
                        <m:r>
                          <a:rPr lang="en-US" altLang="zh-CN" sz="1600" b="0" i="1" smtClean="0">
                            <a:solidFill>
                              <a:srgbClr val="5C5C5C"/>
                            </a:solidFill>
                            <a:latin typeface="Cambria Math" panose="02040503050406030204" pitchFamily="18" charset="0"/>
                            <a:ea typeface="微软雅黑" panose="020B0503020204020204" pitchFamily="34" charset="-122"/>
                          </a:rPr>
                          <m:t>−</m:t>
                        </m:r>
                        <m:r>
                          <a:rPr lang="en-US" altLang="zh-CN" sz="1600" b="0" i="1" smtClean="0">
                            <a:solidFill>
                              <a:srgbClr val="5C5C5C"/>
                            </a:solidFill>
                            <a:latin typeface="Cambria Math" panose="02040503050406030204" pitchFamily="18" charset="0"/>
                            <a:ea typeface="微软雅黑" panose="020B0503020204020204" pitchFamily="34" charset="-122"/>
                          </a:rPr>
                          <m:t>8</m:t>
                        </m:r>
                      </m:sup>
                    </m:sSup>
                  </m:oMath>
                </a14:m>
                <a:r>
                  <a:rPr lang="en-US" altLang="en-US" sz="1600" dirty="0">
                    <a:solidFill>
                      <a:srgbClr val="5C5C5C"/>
                    </a:solidFill>
                    <a:latin typeface="微软雅黑" panose="020B0503020204020204" pitchFamily="34" charset="-122"/>
                    <a:ea typeface="微软雅黑" panose="020B0503020204020204" pitchFamily="34" charset="-122"/>
                  </a:rPr>
                  <a:t>) to avoid zero. </a:t>
                </a:r>
                <a:endParaRPr lang="en-US" alt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en-US" sz="1600" i="1" smtClean="0">
                        <a:solidFill>
                          <a:srgbClr val="5C5C5C"/>
                        </a:solidFill>
                        <a:latin typeface="Cambria Math" panose="02040503050406030204" pitchFamily="18" charset="0"/>
                        <a:ea typeface="Cambria Math" panose="02040503050406030204" pitchFamily="18" charset="0"/>
                      </a:rPr>
                      <m:t>𝛾</m:t>
                    </m:r>
                  </m:oMath>
                </a14:m>
                <a:r>
                  <a:rPr lang="en-US" altLang="en-US" sz="1600" dirty="0">
                    <a:solidFill>
                      <a:srgbClr val="5C5C5C"/>
                    </a:solidFill>
                    <a:latin typeface="微软雅黑" panose="020B0503020204020204" pitchFamily="34" charset="-122"/>
                    <a:ea typeface="微软雅黑" panose="020B0503020204020204" pitchFamily="34" charset="-122"/>
                  </a:rPr>
                  <a:t> and </a:t>
                </a:r>
                <a14:m>
                  <m:oMath xmlns:m="http://schemas.openxmlformats.org/officeDocument/2006/math">
                    <m:r>
                      <a:rPr lang="en-US" altLang="en-US" sz="1600" i="1" smtClean="0">
                        <a:solidFill>
                          <a:srgbClr val="5C5C5C"/>
                        </a:solidFill>
                        <a:latin typeface="Cambria Math" panose="02040503050406030204" pitchFamily="18" charset="0"/>
                        <a:ea typeface="Cambria Math" panose="02040503050406030204" pitchFamily="18" charset="0"/>
                      </a:rPr>
                      <m:t>𝛽</m:t>
                    </m:r>
                  </m:oMath>
                </a14:m>
                <a:r>
                  <a:rPr lang="en-US" altLang="en-US" sz="1600" dirty="0">
                    <a:solidFill>
                      <a:srgbClr val="5C5C5C"/>
                    </a:solidFill>
                    <a:latin typeface="微软雅黑" panose="020B0503020204020204" pitchFamily="34" charset="-122"/>
                    <a:ea typeface="微软雅黑" panose="020B0503020204020204" pitchFamily="34" charset="-122"/>
                  </a:rPr>
                  <a:t> are learnable parameters to </a:t>
                </a:r>
                <a:r>
                  <a:rPr lang="en-AU" sz="1600" dirty="0">
                    <a:solidFill>
                      <a:srgbClr val="5C5C5C"/>
                    </a:solidFill>
                    <a:latin typeface="微软雅黑" panose="020B0503020204020204" pitchFamily="34" charset="-122"/>
                    <a:ea typeface="微软雅黑" panose="020B0503020204020204" pitchFamily="34" charset="-122"/>
                  </a:rPr>
                  <a:t>restore the expressive power of the network. Without this step, the network will lose its nonlinear transformation capabilities</a:t>
                </a:r>
                <a:r>
                  <a:rPr lang="en-US" altLang="en-US" sz="1600" dirty="0">
                    <a:solidFill>
                      <a:srgbClr val="5C5C5C"/>
                    </a:solidFill>
                    <a:latin typeface="微软雅黑" panose="020B0503020204020204" pitchFamily="34" charset="-122"/>
                    <a:ea typeface="微软雅黑" panose="020B0503020204020204" pitchFamily="34" charset="-122"/>
                  </a:rPr>
                  <a:t>.</a:t>
                </a:r>
                <a:endParaRPr lang="en-US" altLang="en-US" sz="1600" dirty="0">
                  <a:solidFill>
                    <a:srgbClr val="5C5C5C"/>
                  </a:solidFill>
                  <a:latin typeface="微软雅黑" panose="020B0503020204020204" pitchFamily="34" charset="-122"/>
                  <a:ea typeface="微软雅黑" panose="020B0503020204020204" pitchFamily="34" charset="-122"/>
                </a:endParaRPr>
              </a:p>
              <a:p>
                <a:pPr>
                  <a:lnSpc>
                    <a:spcPct val="150000"/>
                  </a:lnSpc>
                </a:pPr>
                <a:endParaRPr lang="en-US" altLang="en-US" sz="1600" dirty="0">
                  <a:solidFill>
                    <a:srgbClr val="5C5C5C"/>
                  </a:solidFill>
                  <a:latin typeface="微软雅黑" panose="020B0503020204020204" pitchFamily="34" charset="-122"/>
                  <a:ea typeface="微软雅黑" panose="020B0503020204020204" pitchFamily="34" charset="-122"/>
                </a:endParaRPr>
              </a:p>
            </p:txBody>
          </p:sp>
        </mc:Choice>
        <mc:Fallback>
          <p:sp>
            <p:nvSpPr>
              <p:cNvPr id="7" name="Content Placeholder 2"/>
              <p:cNvSpPr txBox="1">
                <a:spLocks noRot="1" noChangeAspect="1" noMove="1" noResize="1" noEditPoints="1" noAdjustHandles="1" noChangeArrowheads="1" noChangeShapeType="1" noTextEdit="1"/>
              </p:cNvSpPr>
              <p:nvPr/>
            </p:nvSpPr>
            <p:spPr>
              <a:xfrm>
                <a:off x="731837" y="3916386"/>
                <a:ext cx="9806248" cy="2754237"/>
              </a:xfrm>
              <a:prstGeom prst="rect">
                <a:avLst/>
              </a:prstGeom>
              <a:blipFill rotWithShape="1">
                <a:blip r:embed="rId2"/>
                <a:stretch>
                  <a:fillRect l="-3" t="-12" r="3" b="-34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white cube with black text&#10;&#10;Description automatically generated"/>
          <p:cNvPicPr>
            <a:picLocks noChangeAspect="1"/>
          </p:cNvPicPr>
          <p:nvPr/>
        </p:nvPicPr>
        <p:blipFill>
          <a:blip r:embed="rId1"/>
          <a:srcRect t="6757"/>
          <a:stretch>
            <a:fillRect/>
          </a:stretch>
        </p:blipFill>
        <p:spPr>
          <a:xfrm>
            <a:off x="9268481" y="1163022"/>
            <a:ext cx="2586433" cy="2318909"/>
          </a:xfrm>
          <a:prstGeom prst="rect">
            <a:avLst/>
          </a:prstGeom>
        </p:spPr>
      </p:pic>
      <p:sp>
        <p:nvSpPr>
          <p:cNvPr id="3" name="Text Placeholder 1"/>
          <p:cNvSpPr txBox="1"/>
          <p:nvPr/>
        </p:nvSpPr>
        <p:spPr bwMode="gray">
          <a:xfrm>
            <a:off x="731838" y="716617"/>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Batch Normalization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TextBox 3"/>
              <p:cNvSpPr txBox="1"/>
              <p:nvPr/>
            </p:nvSpPr>
            <p:spPr>
              <a:xfrm>
                <a:off x="731838" y="1604877"/>
                <a:ext cx="8215000" cy="646331"/>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rPr>
                  <a:t>For a feature of shape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oMath>
                </a14:m>
                <a:r>
                  <a:rPr lang="en-US" dirty="0">
                    <a:latin typeface="微软雅黑" panose="020B0503020204020204" pitchFamily="34" charset="-122"/>
                    <a:ea typeface="微软雅黑" panose="020B0503020204020204" pitchFamily="34" charset="-122"/>
                  </a:rPr>
                  <a:t>, the mean value is computed along the </a:t>
                </a:r>
                <a14:m>
                  <m:oMath xmlns:m="http://schemas.openxmlformats.org/officeDocument/2006/math">
                    <m:r>
                      <a:rPr lang="en-US" b="1" i="1" smtClean="0">
                        <a:solidFill>
                          <a:srgbClr val="0339A6"/>
                        </a:solidFill>
                        <a:latin typeface="Cambria Math" panose="02040503050406030204" pitchFamily="18" charset="0"/>
                        <a:ea typeface="Cambria Math" panose="02040503050406030204" pitchFamily="18" charset="0"/>
                      </a:rPr>
                      <m:t>𝑪</m:t>
                    </m:r>
                  </m:oMath>
                </a14:m>
                <a:r>
                  <a:rPr lang="en-US" b="1" dirty="0">
                    <a:solidFill>
                      <a:srgbClr val="0339A6"/>
                    </a:solidFill>
                    <a:latin typeface="微软雅黑" panose="020B0503020204020204" pitchFamily="34" charset="-122"/>
                    <a:ea typeface="微软雅黑" panose="020B0503020204020204" pitchFamily="34" charset="-122"/>
                  </a:rPr>
                  <a:t> dimension. </a:t>
                </a:r>
                <a:endParaRPr lang="en-US" b="1" dirty="0">
                  <a:latin typeface="微软雅黑" panose="020B0503020204020204" pitchFamily="34" charset="-122"/>
                  <a:ea typeface="微软雅黑" panose="020B0503020204020204" pitchFamily="34"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731838" y="1604877"/>
                <a:ext cx="8215000" cy="646331"/>
              </a:xfrm>
              <a:prstGeom prst="rect">
                <a:avLst/>
              </a:prstGeom>
              <a:blipFill rotWithShape="1">
                <a:blip r:embed="rId2"/>
                <a:stretch>
                  <a:fillRect l="-4" t="-36" r="4"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731838" y="2414491"/>
                <a:ext cx="3351046" cy="7788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den>
                      </m:f>
                      <m:nary>
                        <m:naryPr>
                          <m:chr m:val="∑"/>
                          <m:ctrlPr>
                            <a:rPr lang="en-US" b="0" i="1" smtClean="0">
                              <a:latin typeface="Cambria Math" panose="02040503050406030204" pitchFamily="18" charset="0"/>
                            </a:rPr>
                          </m:ctrlPr>
                        </m:naryPr>
                        <m:sub>
                          <m:r>
                            <m:rPr>
                              <m:sty m:val="p"/>
                              <m:brk m:alnAt="23"/>
                            </m:rPr>
                            <a:rPr lang="en-US" i="1">
                              <a:latin typeface="Cambria Math" panose="02040503050406030204" pitchFamily="18" charset="0"/>
                            </a:rPr>
                            <m:t>b</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𝐵</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ℎ</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𝐻</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𝑊</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ℎ</m:t>
                                      </m:r>
                                      <m:r>
                                        <a:rPr lang="en-US" b="0" i="1" smtClean="0">
                                          <a:latin typeface="Cambria Math" panose="02040503050406030204" pitchFamily="18" charset="0"/>
                                        </a:rPr>
                                        <m:t>,</m:t>
                                      </m:r>
                                      <m:r>
                                        <a:rPr lang="en-US" b="0" i="1" smtClean="0">
                                          <a:latin typeface="Cambria Math" panose="02040503050406030204" pitchFamily="18" charset="0"/>
                                        </a:rPr>
                                        <m:t>𝑤</m:t>
                                      </m:r>
                                    </m:sub>
                                  </m:sSub>
                                </m:e>
                              </m:nary>
                            </m:e>
                          </m:nary>
                        </m:e>
                      </m:nary>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731838" y="2414491"/>
                <a:ext cx="3351046" cy="778868"/>
              </a:xfrm>
              <a:prstGeom prst="rect">
                <a:avLst/>
              </a:prstGeom>
              <a:blipFill rotWithShape="1">
                <a:blip r:embed="rId3"/>
                <a:stretch>
                  <a:fillRect l="-9" t="-28" r="-3207" b="-2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335659" y="2382294"/>
                <a:ext cx="4061818" cy="7788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den>
                      </m:f>
                      <m:nary>
                        <m:naryPr>
                          <m:chr m:val="∑"/>
                          <m:ctrlPr>
                            <a:rPr lang="en-US" b="0" i="1" smtClean="0">
                              <a:latin typeface="Cambria Math" panose="02040503050406030204" pitchFamily="18" charset="0"/>
                            </a:rPr>
                          </m:ctrlPr>
                        </m:naryPr>
                        <m:sub>
                          <m:r>
                            <m:rPr>
                              <m:sty m:val="p"/>
                              <m:brk m:alnAt="23"/>
                            </m:rPr>
                            <a:rPr lang="en-US" i="1">
                              <a:latin typeface="Cambria Math" panose="02040503050406030204" pitchFamily="18" charset="0"/>
                            </a:rPr>
                            <m:t>b</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𝐵</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ℎ</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𝐻</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𝑊</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ℎ</m:t>
                                          </m:r>
                                          <m:r>
                                            <a:rPr lang="en-US" i="1">
                                              <a:latin typeface="Cambria Math" panose="02040503050406030204" pitchFamily="18" charset="0"/>
                                            </a:rPr>
                                            <m:t>,</m:t>
                                          </m:r>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𝑐</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e>
                          </m:nary>
                        </m:e>
                      </m:nary>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335659" y="2382294"/>
                <a:ext cx="4061818" cy="778868"/>
              </a:xfrm>
              <a:prstGeom prst="rect">
                <a:avLst/>
              </a:prstGeom>
              <a:blipFill rotWithShape="1">
                <a:blip r:embed="rId4"/>
                <a:stretch>
                  <a:fillRect l="-13" t="-53" r="-4637" b="-228"/>
                </a:stretch>
              </a:blipFill>
            </p:spPr>
            <p:txBody>
              <a:bodyPr/>
              <a:lstStyle/>
              <a:p>
                <a:r>
                  <a:rPr lang="zh-CN" altLang="en-US">
                    <a:noFill/>
                  </a:rPr>
                  <a:t> </a:t>
                </a:r>
              </a:p>
            </p:txBody>
          </p:sp>
        </mc:Fallback>
      </mc:AlternateContent>
      <p:sp>
        <p:nvSpPr>
          <p:cNvPr id="7" name="Content Placeholder 2"/>
          <p:cNvSpPr txBox="1"/>
          <p:nvPr/>
        </p:nvSpPr>
        <p:spPr>
          <a:xfrm>
            <a:off x="731838" y="3429000"/>
            <a:ext cx="9806248" cy="17720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rPr>
              <a:t>Training and Inference are Different!</a:t>
            </a:r>
            <a:endParaRPr lang="en-US" altLang="en-US" sz="1600" b="1" dirty="0">
              <a:solidFill>
                <a:srgbClr val="0339A6"/>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rPr>
              <a:t>Store mean and variance in training. </a:t>
            </a:r>
            <a:endParaRPr lang="en-US" altLang="en-US" sz="1600" dirty="0">
              <a:solidFill>
                <a:srgbClr val="5C5C5C"/>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en-US" sz="1600" dirty="0">
                <a:solidFill>
                  <a:srgbClr val="5C5C5C"/>
                </a:solidFill>
                <a:latin typeface="微软雅黑" panose="020B0503020204020204" pitchFamily="34" charset="-122"/>
                <a:ea typeface="微软雅黑" panose="020B0503020204020204" pitchFamily="34" charset="-122"/>
              </a:rPr>
              <a:t>Use the stored mean and variance during inference, not the values from current samples. </a:t>
            </a:r>
            <a:endParaRPr lang="en-US" altLang="en-US" sz="1600" dirty="0">
              <a:solidFill>
                <a:srgbClr val="5C5C5C"/>
              </a:solidFill>
              <a:latin typeface="微软雅黑" panose="020B0503020204020204" pitchFamily="34" charset="-122"/>
              <a:ea typeface="微软雅黑" panose="020B0503020204020204" pitchFamily="34" charset="-122"/>
            </a:endParaRPr>
          </a:p>
        </p:txBody>
      </p:sp>
      <p:pic>
        <p:nvPicPr>
          <p:cNvPr id="9" name="Picture 8" descr="A screenshot of a computer&#10;&#10;Description automatically generated"/>
          <p:cNvPicPr>
            <a:picLocks noChangeAspect="1"/>
          </p:cNvPicPr>
          <p:nvPr/>
        </p:nvPicPr>
        <p:blipFill>
          <a:blip r:embed="rId5"/>
          <a:stretch>
            <a:fillRect/>
          </a:stretch>
        </p:blipFill>
        <p:spPr>
          <a:xfrm>
            <a:off x="932059" y="5001182"/>
            <a:ext cx="6807200" cy="1536700"/>
          </a:xfrm>
          <a:prstGeom prst="rect">
            <a:avLst/>
          </a:prstGeom>
        </p:spPr>
      </p:pic>
      <p:sp>
        <p:nvSpPr>
          <p:cNvPr id="10" name="TextBox 9"/>
          <p:cNvSpPr txBox="1"/>
          <p:nvPr/>
        </p:nvSpPr>
        <p:spPr>
          <a:xfrm>
            <a:off x="8097079" y="5201064"/>
            <a:ext cx="3617844" cy="584775"/>
          </a:xfrm>
          <a:prstGeom prst="rect">
            <a:avLst/>
          </a:prstGeom>
          <a:noFill/>
        </p:spPr>
        <p:txBody>
          <a:bodyPr wrap="square" rtlCol="0">
            <a:spAutoFit/>
          </a:bodyPr>
          <a:lstStyle/>
          <a:p>
            <a:r>
              <a:rPr lang="en-US" sz="1600" dirty="0" err="1">
                <a:solidFill>
                  <a:srgbClr val="5C5C5C"/>
                </a:solidFill>
                <a:latin typeface="微软雅黑" panose="020B0503020204020204" pitchFamily="34" charset="-122"/>
                <a:ea typeface="微软雅黑" panose="020B0503020204020204" pitchFamily="34" charset="-122"/>
              </a:rPr>
              <a:t>BatchNorm</a:t>
            </a:r>
            <a:r>
              <a:rPr lang="en-US" sz="1600" dirty="0">
                <a:solidFill>
                  <a:srgbClr val="5C5C5C"/>
                </a:solidFill>
                <a:latin typeface="微软雅黑" panose="020B0503020204020204" pitchFamily="34" charset="-122"/>
                <a:ea typeface="微软雅黑" panose="020B0503020204020204" pitchFamily="34" charset="-122"/>
              </a:rPr>
              <a:t> will not change the output shape. </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11" name="Rectangle 10"/>
          <p:cNvSpPr/>
          <p:nvPr/>
        </p:nvSpPr>
        <p:spPr>
          <a:xfrm>
            <a:off x="3750364" y="5427140"/>
            <a:ext cx="1577010" cy="2739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42025" y="5116150"/>
            <a:ext cx="497313" cy="2739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57200" y="1417639"/>
            <a:ext cx="11417300" cy="9445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solidFill>
                  <a:srgbClr val="5C5C5C"/>
                </a:solidFill>
                <a:latin typeface="微软雅黑" panose="020B0503020204020204" pitchFamily="34" charset="-122"/>
                <a:ea typeface="微软雅黑" panose="020B0503020204020204" pitchFamily="34" charset="-122"/>
              </a:rPr>
              <a:t>ResNet</a:t>
            </a:r>
            <a:r>
              <a:rPr lang="en-US" sz="1600" dirty="0">
                <a:solidFill>
                  <a:srgbClr val="5C5C5C"/>
                </a:solidFill>
                <a:latin typeface="微软雅黑" panose="020B0503020204020204" pitchFamily="34" charset="-122"/>
                <a:ea typeface="微软雅黑" panose="020B0503020204020204" pitchFamily="34" charset="-122"/>
              </a:rPr>
              <a:t> uses network layers to fit a residual mapping instead of directly trying to fit a desired underlying mapping.</a:t>
            </a:r>
            <a:endParaRPr lang="en-US" sz="1600" dirty="0">
              <a:solidFill>
                <a:srgbClr val="5C5C5C"/>
              </a:solidFill>
              <a:latin typeface="微软雅黑" panose="020B0503020204020204" pitchFamily="34" charset="-122"/>
              <a:ea typeface="微软雅黑" panose="020B0503020204020204" pitchFamily="34" charset="-122"/>
            </a:endParaRPr>
          </a:p>
          <a:p>
            <a:r>
              <a:rPr lang="en-US" sz="1600" dirty="0">
                <a:solidFill>
                  <a:srgbClr val="5C5C5C"/>
                </a:solidFill>
                <a:latin typeface="微软雅黑" panose="020B0503020204020204" pitchFamily="34" charset="-122"/>
                <a:ea typeface="微软雅黑" panose="020B0503020204020204" pitchFamily="34" charset="-122"/>
              </a:rPr>
              <a:t>For example, here </a:t>
            </a:r>
            <a:r>
              <a:rPr lang="en-US" sz="1600" dirty="0" err="1">
                <a:solidFill>
                  <a:srgbClr val="5C5C5C"/>
                </a:solidFill>
                <a:latin typeface="微软雅黑" panose="020B0503020204020204" pitchFamily="34" charset="-122"/>
                <a:ea typeface="微软雅黑" panose="020B0503020204020204" pitchFamily="34" charset="-122"/>
              </a:rPr>
              <a:t>ResNet</a:t>
            </a:r>
            <a:r>
              <a:rPr lang="en-US" sz="1600" dirty="0">
                <a:solidFill>
                  <a:srgbClr val="5C5C5C"/>
                </a:solidFill>
                <a:latin typeface="微软雅黑" panose="020B0503020204020204" pitchFamily="34" charset="-122"/>
                <a:ea typeface="微软雅黑" panose="020B0503020204020204" pitchFamily="34" charset="-122"/>
              </a:rPr>
              <a:t> try to </a:t>
            </a:r>
            <a:r>
              <a:rPr lang="en-US" altLang="zh-CN" sz="1600" dirty="0">
                <a:solidFill>
                  <a:srgbClr val="5C5C5C"/>
                </a:solidFill>
                <a:latin typeface="微软雅黑" panose="020B0503020204020204" pitchFamily="34" charset="-122"/>
                <a:ea typeface="微软雅黑" panose="020B0503020204020204" pitchFamily="34" charset="-122"/>
              </a:rPr>
              <a:t>fit residual F(x) = H(x) – x instead of H(x) directly</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4" name="Text Placeholder 1"/>
          <p:cNvSpPr txBox="1"/>
          <p:nvPr/>
        </p:nvSpPr>
        <p:spPr bwMode="gray">
          <a:xfrm>
            <a:off x="731838" y="716617"/>
            <a:ext cx="785111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微软雅黑" panose="020B0503020204020204" pitchFamily="34" charset="-122"/>
                <a:ea typeface="微软雅黑" panose="020B0503020204020204" pitchFamily="34" charset="-122"/>
              </a:rPr>
              <a:t>ResNet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1"/>
          <a:stretch>
            <a:fillRect/>
          </a:stretch>
        </p:blipFill>
        <p:spPr>
          <a:xfrm>
            <a:off x="6332970" y="2977735"/>
            <a:ext cx="5719330" cy="2538165"/>
          </a:xfrm>
          <a:prstGeom prst="rect">
            <a:avLst/>
          </a:prstGeom>
        </p:spPr>
      </p:pic>
      <p:sp>
        <p:nvSpPr>
          <p:cNvPr id="6" name="Content Placeholder 2"/>
          <p:cNvSpPr txBox="1"/>
          <p:nvPr/>
        </p:nvSpPr>
        <p:spPr>
          <a:xfrm>
            <a:off x="628650" y="2728753"/>
            <a:ext cx="5537200" cy="30361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rgbClr val="0339A6"/>
                </a:solidFill>
                <a:latin typeface="微软雅黑" panose="020B0503020204020204" pitchFamily="34" charset="-122"/>
                <a:ea typeface="微软雅黑" panose="020B0503020204020204" pitchFamily="34" charset="-122"/>
              </a:rPr>
              <a:t>Advantages</a:t>
            </a:r>
            <a:endParaRPr lang="en-US" sz="1600" b="1" dirty="0">
              <a:solidFill>
                <a:srgbClr val="0339A6"/>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AU" sz="1400" b="1" dirty="0">
                <a:solidFill>
                  <a:srgbClr val="FF0000"/>
                </a:solidFill>
                <a:latin typeface="微软雅黑" panose="020B0503020204020204" pitchFamily="34" charset="-122"/>
                <a:ea typeface="微软雅黑" panose="020B0503020204020204" pitchFamily="34" charset="-122"/>
              </a:rPr>
              <a:t>Mitigates the Vanishing Gradient Problem</a:t>
            </a:r>
            <a:r>
              <a:rPr lang="en-US" sz="1400" b="1" dirty="0">
                <a:solidFill>
                  <a:srgbClr val="FF0000"/>
                </a:solidFill>
                <a:latin typeface="微软雅黑" panose="020B0503020204020204" pitchFamily="34" charset="-122"/>
                <a:ea typeface="微软雅黑" panose="020B0503020204020204" pitchFamily="34" charset="-122"/>
              </a:rPr>
              <a:t>: </a:t>
            </a:r>
            <a:r>
              <a:rPr lang="en-AU" sz="1400" dirty="0">
                <a:solidFill>
                  <a:srgbClr val="5C5C5C"/>
                </a:solidFill>
                <a:latin typeface="微软雅黑" panose="020B0503020204020204" pitchFamily="34" charset="-122"/>
                <a:ea typeface="微软雅黑" panose="020B0503020204020204" pitchFamily="34" charset="-122"/>
              </a:rPr>
              <a:t>Residual networks use skip connections, which allow the information to flow directly through the network, making the training of deep networks more stable.</a:t>
            </a:r>
            <a:endParaRPr lang="en-AU" sz="1400" dirty="0">
              <a:solidFill>
                <a:srgbClr val="5C5C5C"/>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AU" sz="1400" b="1" dirty="0">
                <a:solidFill>
                  <a:srgbClr val="FF0000"/>
                </a:solidFill>
                <a:latin typeface="微软雅黑" panose="020B0503020204020204" pitchFamily="34" charset="-122"/>
                <a:ea typeface="微软雅黑" panose="020B0503020204020204" pitchFamily="34" charset="-122"/>
              </a:rPr>
              <a:t>Easier to Optimize: </a:t>
            </a:r>
            <a:r>
              <a:rPr lang="en-AU" sz="1400" dirty="0">
                <a:solidFill>
                  <a:srgbClr val="5C5C5C"/>
                </a:solidFill>
                <a:latin typeface="微软雅黑" panose="020B0503020204020204" pitchFamily="34" charset="-122"/>
                <a:ea typeface="微软雅黑" panose="020B0503020204020204" pitchFamily="34" charset="-122"/>
              </a:rPr>
              <a:t>since the network is only required to learn small adjustments rather than the entire transformation, making the optimization easier. </a:t>
            </a:r>
            <a:endParaRPr lang="en-AU" sz="1400" dirty="0">
              <a:solidFill>
                <a:srgbClr val="5C5C5C"/>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AU" sz="1400" b="1" dirty="0">
                <a:solidFill>
                  <a:srgbClr val="FF0000"/>
                </a:solidFill>
                <a:latin typeface="微软雅黑" panose="020B0503020204020204" pitchFamily="34" charset="-122"/>
                <a:ea typeface="微软雅黑" panose="020B0503020204020204" pitchFamily="34" charset="-122"/>
              </a:rPr>
              <a:t>Better feature representation: </a:t>
            </a:r>
            <a:r>
              <a:rPr lang="en-AU" sz="1400" dirty="0">
                <a:solidFill>
                  <a:srgbClr val="5C5C5C"/>
                </a:solidFill>
                <a:latin typeface="微软雅黑" panose="020B0503020204020204" pitchFamily="34" charset="-122"/>
                <a:ea typeface="微软雅黑" panose="020B0503020204020204" pitchFamily="34" charset="-122"/>
              </a:rPr>
              <a:t>Learning residuals allows the network to learn low-level features in the first few layers, and gradually increases the complexity of features in subsequent layers.</a:t>
            </a:r>
            <a:endParaRPr lang="en-US" sz="14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638812" y="1621940"/>
            <a:ext cx="5379942" cy="484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微软雅黑" panose="020B0503020204020204" pitchFamily="34" charset="-122"/>
                <a:ea typeface="微软雅黑" panose="020B0503020204020204" pitchFamily="34" charset="-122"/>
              </a:rPr>
              <a:t>Training on ImageNet: Plain vs Residual</a:t>
            </a:r>
            <a:endParaRPr lang="en-US" sz="2000" dirty="0">
              <a:latin typeface="微软雅黑" panose="020B0503020204020204" pitchFamily="34" charset="-122"/>
              <a:ea typeface="微软雅黑" panose="020B0503020204020204" pitchFamily="34" charset="-122"/>
            </a:endParaRPr>
          </a:p>
          <a:p>
            <a:endParaRPr lang="en-US" dirty="0"/>
          </a:p>
        </p:txBody>
      </p:sp>
      <p:pic>
        <p:nvPicPr>
          <p:cNvPr id="3" name="Picture 2"/>
          <p:cNvPicPr>
            <a:picLocks noChangeAspect="1"/>
          </p:cNvPicPr>
          <p:nvPr/>
        </p:nvPicPr>
        <p:blipFill rotWithShape="1">
          <a:blip r:embed="rId1"/>
          <a:srcRect t="1563" b="-1"/>
          <a:stretch>
            <a:fillRect/>
          </a:stretch>
        </p:blipFill>
        <p:spPr>
          <a:xfrm>
            <a:off x="727452" y="1461914"/>
            <a:ext cx="2299011" cy="4867449"/>
          </a:xfrm>
          <a:prstGeom prst="rect">
            <a:avLst/>
          </a:prstGeom>
        </p:spPr>
      </p:pic>
      <p:pic>
        <p:nvPicPr>
          <p:cNvPr id="4" name="Picture 3"/>
          <p:cNvPicPr>
            <a:picLocks noChangeAspect="1"/>
          </p:cNvPicPr>
          <p:nvPr/>
        </p:nvPicPr>
        <p:blipFill rotWithShape="1">
          <a:blip r:embed="rId2"/>
          <a:srcRect r="53073"/>
          <a:stretch>
            <a:fillRect/>
          </a:stretch>
        </p:blipFill>
        <p:spPr>
          <a:xfrm>
            <a:off x="3568499" y="2126968"/>
            <a:ext cx="3647360" cy="2531039"/>
          </a:xfrm>
          <a:prstGeom prst="rect">
            <a:avLst/>
          </a:prstGeom>
        </p:spPr>
      </p:pic>
      <p:pic>
        <p:nvPicPr>
          <p:cNvPr id="5" name="Picture 4"/>
          <p:cNvPicPr>
            <a:picLocks noChangeAspect="1"/>
          </p:cNvPicPr>
          <p:nvPr/>
        </p:nvPicPr>
        <p:blipFill rotWithShape="1">
          <a:blip r:embed="rId2"/>
          <a:srcRect l="50870"/>
          <a:stretch>
            <a:fillRect/>
          </a:stretch>
        </p:blipFill>
        <p:spPr>
          <a:xfrm>
            <a:off x="7645934" y="2106300"/>
            <a:ext cx="3818614" cy="2531039"/>
          </a:xfrm>
          <a:prstGeom prst="rect">
            <a:avLst/>
          </a:prstGeom>
        </p:spPr>
      </p:pic>
      <p:sp>
        <p:nvSpPr>
          <p:cNvPr id="6" name="Text Placeholder 1"/>
          <p:cNvSpPr txBox="1"/>
          <p:nvPr/>
        </p:nvSpPr>
        <p:spPr bwMode="gray">
          <a:xfrm>
            <a:off x="731839" y="716617"/>
            <a:ext cx="5694362"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Performance Comparison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8" name="Content Placeholder 2"/>
          <p:cNvSpPr txBox="1"/>
          <p:nvPr/>
        </p:nvSpPr>
        <p:spPr>
          <a:xfrm>
            <a:off x="3579020" y="5128740"/>
            <a:ext cx="8612980" cy="484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5C5C5C"/>
                </a:solidFill>
                <a:latin typeface="微软雅黑" panose="020B0503020204020204" pitchFamily="34" charset="-122"/>
                <a:ea typeface="微软雅黑" panose="020B0503020204020204" pitchFamily="34" charset="-122"/>
              </a:rPr>
              <a:t>ResNet152 achieves 4.49% top-5 error and 19.38% top-1 error on ImageNet</a:t>
            </a:r>
            <a:endParaRPr lang="en-US" sz="1800" dirty="0">
              <a:solidFill>
                <a:srgbClr val="5C5C5C"/>
              </a:solidFill>
              <a:latin typeface="微软雅黑" panose="020B0503020204020204" pitchFamily="34" charset="-122"/>
              <a:ea typeface="微软雅黑" panose="020B0503020204020204" pitchFamily="34" charset="-122"/>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1"/>
          <a:stretch>
            <a:fillRect/>
          </a:stretch>
        </p:blipFill>
        <p:spPr>
          <a:xfrm>
            <a:off x="0" y="0"/>
            <a:ext cx="12192000" cy="6858000"/>
          </a:xfrm>
          <a:prstGeom prst="rect">
            <a:avLst/>
          </a:prstGeom>
        </p:spPr>
      </p:pic>
      <p:pic>
        <p:nvPicPr>
          <p:cNvPr id="9" name="图片 8"/>
          <p:cNvPicPr>
            <a:picLocks noChangeAspect="1"/>
          </p:cNvPicPr>
          <p:nvPr/>
        </p:nvPicPr>
        <p:blipFill>
          <a:blip r:embed="rId2">
            <a:alphaModFix amt="8000"/>
          </a:blip>
          <a:stretch>
            <a:fillRect/>
          </a:stretch>
        </p:blipFill>
        <p:spPr>
          <a:xfrm>
            <a:off x="4419600" y="1884614"/>
            <a:ext cx="7772400" cy="3088771"/>
          </a:xfrm>
          <a:prstGeom prst="rect">
            <a:avLst/>
          </a:prstGeom>
        </p:spPr>
      </p:pic>
      <p:sp>
        <p:nvSpPr>
          <p:cNvPr id="23" name="Text Placeholder 1"/>
          <p:cNvSpPr txBox="1"/>
          <p:nvPr/>
        </p:nvSpPr>
        <p:spPr bwMode="gray">
          <a:xfrm>
            <a:off x="1103852" y="3180380"/>
            <a:ext cx="7297198"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微软雅黑" panose="020B0503020204020204" pitchFamily="34" charset="-122"/>
                <a:ea typeface="微软雅黑" panose="020B0503020204020204" pitchFamily="34" charset="-122"/>
              </a:rPr>
              <a:t>1 | What is Deep Learning</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31839" y="716617"/>
            <a:ext cx="5694362"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Data Augmentation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507" y="3325026"/>
            <a:ext cx="1501983" cy="15019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838" y="2717433"/>
            <a:ext cx="3512725" cy="345042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2398153" y="4052921"/>
            <a:ext cx="2152861" cy="349858"/>
          </a:xfrm>
          <a:prstGeom prst="rightArrow">
            <a:avLst/>
          </a:prstGeom>
          <a:solidFill>
            <a:srgbClr val="0339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398153" y="3417779"/>
            <a:ext cx="2008747" cy="584775"/>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Rotation, Shifting,</a:t>
            </a:r>
            <a:endParaRPr lang="en-US" sz="1600" dirty="0">
              <a:solidFill>
                <a:srgbClr val="5C5C5C"/>
              </a:solidFill>
              <a:latin typeface="微软雅黑" panose="020B0503020204020204" pitchFamily="34" charset="-122"/>
              <a:ea typeface="微软雅黑" panose="020B0503020204020204" pitchFamily="34" charset="-122"/>
            </a:endParaRPr>
          </a:p>
          <a:p>
            <a:r>
              <a:rPr lang="en-US" sz="1600" dirty="0">
                <a:solidFill>
                  <a:srgbClr val="5C5C5C"/>
                </a:solidFill>
                <a:latin typeface="微软雅黑" panose="020B0503020204020204" pitchFamily="34" charset="-122"/>
                <a:ea typeface="微软雅黑" panose="020B0503020204020204" pitchFamily="34" charset="-122"/>
              </a:rPr>
              <a:t>Resizing, Rotate</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6502" y="2713322"/>
            <a:ext cx="1461034" cy="14610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6502" y="4654283"/>
            <a:ext cx="1461034" cy="14610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1839" y="1473200"/>
            <a:ext cx="11104561" cy="8282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Images in real world can be noisy. </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Implement augmentation operation on the images to learn more robust feature representations.</a:t>
            </a:r>
            <a:r>
              <a:rPr lang="en-US" dirty="0">
                <a:solidFill>
                  <a:srgbClr val="5C5C5C"/>
                </a:solidFill>
                <a:latin typeface="微软雅黑" panose="020B0503020204020204" pitchFamily="34" charset="-122"/>
                <a:ea typeface="微软雅黑" panose="020B0503020204020204" pitchFamily="34" charset="-122"/>
              </a:rPr>
              <a:t> </a:t>
            </a:r>
            <a:endParaRPr lang="en-US" dirty="0">
              <a:solidFill>
                <a:srgbClr val="5C5C5C"/>
              </a:solidFill>
              <a:latin typeface="微软雅黑" panose="020B0503020204020204" pitchFamily="34" charset="-122"/>
              <a:ea typeface="微软雅黑" panose="020B0503020204020204" pitchFamily="34" charset="-122"/>
            </a:endParaRPr>
          </a:p>
        </p:txBody>
      </p:sp>
      <p:sp>
        <p:nvSpPr>
          <p:cNvPr id="10" name="Rectangle 9"/>
          <p:cNvSpPr/>
          <p:nvPr/>
        </p:nvSpPr>
        <p:spPr>
          <a:xfrm>
            <a:off x="9409860" y="2821167"/>
            <a:ext cx="863600" cy="889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50,000+ Free Dog &amp; Animal Images - Pixabay"/>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20301" r="16901" b="9971"/>
          <a:stretch>
            <a:fillRect/>
          </a:stretch>
        </p:blipFill>
        <p:spPr bwMode="auto">
          <a:xfrm>
            <a:off x="9447481" y="4827009"/>
            <a:ext cx="749833" cy="11730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499510" y="4237307"/>
            <a:ext cx="975017" cy="338554"/>
          </a:xfrm>
          <a:prstGeom prst="rect">
            <a:avLst/>
          </a:prstGeom>
          <a:noFill/>
        </p:spPr>
        <p:txBody>
          <a:bodyPr wrap="square" rtlCol="0">
            <a:spAutoFit/>
          </a:bodyPr>
          <a:lstStyle/>
          <a:p>
            <a:r>
              <a:rPr lang="en-US" sz="1600" dirty="0">
                <a:solidFill>
                  <a:srgbClr val="5C5C5C"/>
                </a:solidFill>
                <a:latin typeface="微软雅黑" panose="020B0503020204020204" pitchFamily="34" charset="-122"/>
                <a:ea typeface="微软雅黑" panose="020B0503020204020204" pitchFamily="34" charset="-122"/>
              </a:rPr>
              <a:t>Cutout</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499510" y="6172790"/>
            <a:ext cx="975017" cy="338554"/>
          </a:xfrm>
          <a:prstGeom prst="rect">
            <a:avLst/>
          </a:prstGeom>
          <a:noFill/>
        </p:spPr>
        <p:txBody>
          <a:bodyPr wrap="square" rtlCol="0">
            <a:spAutoFit/>
          </a:bodyPr>
          <a:lstStyle/>
          <a:p>
            <a:r>
              <a:rPr lang="en-US" sz="1600" dirty="0" err="1">
                <a:solidFill>
                  <a:srgbClr val="5C5C5C"/>
                </a:solidFill>
                <a:latin typeface="微软雅黑" panose="020B0503020204020204" pitchFamily="34" charset="-122"/>
                <a:ea typeface="微软雅黑" panose="020B0503020204020204" pitchFamily="34" charset="-122"/>
              </a:rPr>
              <a:t>CutMix</a:t>
            </a:r>
            <a:endParaRPr lang="en-US" sz="16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350" y="1441065"/>
            <a:ext cx="493668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626" y="2171975"/>
            <a:ext cx="6096000" cy="11628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3862699"/>
            <a:ext cx="5981700"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First few layers: edge &amp; texture detector</a:t>
            </a:r>
            <a:endParaRPr lang="en-US"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dirty="0">
                <a:solidFill>
                  <a:srgbClr val="5C5C5C"/>
                </a:solidFill>
                <a:latin typeface="微软雅黑" panose="020B0503020204020204" pitchFamily="34" charset="-122"/>
                <a:ea typeface="微软雅黑" panose="020B0503020204020204" pitchFamily="34" charset="-122"/>
              </a:rPr>
              <a:t>Deep layers: more abstract representation, still encode useful features, less visual interpretation</a:t>
            </a:r>
            <a:endParaRPr lang="en-US" dirty="0">
              <a:solidFill>
                <a:srgbClr val="5C5C5C"/>
              </a:solidFill>
              <a:latin typeface="微软雅黑" panose="020B0503020204020204" pitchFamily="34" charset="-122"/>
              <a:ea typeface="微软雅黑" panose="020B0503020204020204" pitchFamily="34" charset="-122"/>
            </a:endParaRPr>
          </a:p>
        </p:txBody>
      </p:sp>
      <p:sp>
        <p:nvSpPr>
          <p:cNvPr id="5" name="Text Placeholder 1"/>
          <p:cNvSpPr txBox="1"/>
          <p:nvPr/>
        </p:nvSpPr>
        <p:spPr bwMode="gray">
          <a:xfrm>
            <a:off x="731839" y="716617"/>
            <a:ext cx="5694362"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Feature Visualization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31839" y="716617"/>
            <a:ext cx="5694362"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Feature Pyramid</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473200"/>
            <a:ext cx="11104561" cy="11567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Image contain multiple objects more often than single objects. How to identify objects at different scales?</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Features from different layers may contain different information. Exploiting the cross-level features brings richer feature representations. </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6" name="Picture 5" descr="A diagram of a pyramid&#10;&#10;Description automatically generated"/>
          <p:cNvPicPr>
            <a:picLocks noChangeAspect="1"/>
          </p:cNvPicPr>
          <p:nvPr/>
        </p:nvPicPr>
        <p:blipFill>
          <a:blip r:embed="rId1"/>
          <a:stretch>
            <a:fillRect/>
          </a:stretch>
        </p:blipFill>
        <p:spPr>
          <a:xfrm>
            <a:off x="879764" y="2711632"/>
            <a:ext cx="5961712" cy="3497148"/>
          </a:xfrm>
          <a:prstGeom prst="rect">
            <a:avLst/>
          </a:prstGeom>
        </p:spPr>
      </p:pic>
      <p:sp>
        <p:nvSpPr>
          <p:cNvPr id="7" name="TextBox 6"/>
          <p:cNvSpPr txBox="1"/>
          <p:nvPr/>
        </p:nvSpPr>
        <p:spPr>
          <a:xfrm>
            <a:off x="6841476" y="3095615"/>
            <a:ext cx="4488873" cy="22647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solidFill>
                  <a:srgbClr val="0339A6"/>
                </a:solidFill>
                <a:latin typeface="微软雅黑" panose="020B0503020204020204" pitchFamily="34" charset="-122"/>
                <a:ea typeface="微软雅黑" panose="020B0503020204020204" pitchFamily="34" charset="-122"/>
              </a:rPr>
              <a:t>Image pyramid: </a:t>
            </a:r>
            <a:r>
              <a:rPr lang="en-US" sz="1600" dirty="0">
                <a:solidFill>
                  <a:srgbClr val="5C5C5C"/>
                </a:solidFill>
                <a:latin typeface="微软雅黑" panose="020B0503020204020204" pitchFamily="34" charset="-122"/>
                <a:ea typeface="微软雅黑" panose="020B0503020204020204" pitchFamily="34" charset="-122"/>
              </a:rPr>
              <a:t>can be very slow</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sz="1600" b="1" dirty="0">
                <a:solidFill>
                  <a:srgbClr val="0339A6"/>
                </a:solidFill>
                <a:latin typeface="微软雅黑" panose="020B0503020204020204" pitchFamily="34" charset="-122"/>
                <a:ea typeface="微软雅黑" panose="020B0503020204020204" pitchFamily="34" charset="-122"/>
              </a:rPr>
              <a:t>Pyramidal feature hierarchy: </a:t>
            </a:r>
            <a:r>
              <a:rPr lang="en-US" sz="1600" dirty="0">
                <a:solidFill>
                  <a:srgbClr val="5C5C5C"/>
                </a:solidFill>
                <a:latin typeface="微软雅黑" panose="020B0503020204020204" pitchFamily="34" charset="-122"/>
                <a:ea typeface="微软雅黑" panose="020B0503020204020204" pitchFamily="34" charset="-122"/>
              </a:rPr>
              <a:t>may have semantic gaps across layers</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sz="1600" b="1" dirty="0">
                <a:solidFill>
                  <a:srgbClr val="0339A6"/>
                </a:solidFill>
                <a:latin typeface="微软雅黑" panose="020B0503020204020204" pitchFamily="34" charset="-122"/>
                <a:ea typeface="微软雅黑" panose="020B0503020204020204" pitchFamily="34" charset="-122"/>
              </a:rPr>
              <a:t>Feature pyramid network: </a:t>
            </a:r>
            <a:r>
              <a:rPr lang="en-US" sz="1600" dirty="0">
                <a:solidFill>
                  <a:srgbClr val="5C5C5C"/>
                </a:solidFill>
                <a:latin typeface="微软雅黑" panose="020B0503020204020204" pitchFamily="34" charset="-122"/>
                <a:ea typeface="微软雅黑" panose="020B0503020204020204" pitchFamily="34" charset="-122"/>
              </a:rPr>
              <a:t>has rich semantics at all levels and is built quickly from a single input image scale</a:t>
            </a:r>
            <a:endParaRPr lang="en-US" sz="1600" dirty="0">
              <a:solidFill>
                <a:srgbClr val="5C5C5C"/>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4" name="Picture 3" descr="A close-up of a white background&#10;&#10;Description automatically generated"/>
          <p:cNvPicPr>
            <a:picLocks noChangeAspect="1"/>
          </p:cNvPicPr>
          <p:nvPr/>
        </p:nvPicPr>
        <p:blipFill>
          <a:blip r:embed="rId1"/>
          <a:stretch>
            <a:fillRect/>
          </a:stretch>
        </p:blipFill>
        <p:spPr>
          <a:xfrm>
            <a:off x="876878" y="2402609"/>
            <a:ext cx="6642100" cy="1511300"/>
          </a:xfrm>
          <a:prstGeom prst="rect">
            <a:avLst/>
          </a:prstGeom>
        </p:spPr>
      </p:pic>
      <p:sp>
        <p:nvSpPr>
          <p:cNvPr id="5" name="TextBox 4"/>
          <p:cNvSpPr txBox="1"/>
          <p:nvPr/>
        </p:nvSpPr>
        <p:spPr>
          <a:xfrm>
            <a:off x="731839" y="1473200"/>
            <a:ext cx="11104561" cy="78746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Import all necessary packages, </a:t>
            </a:r>
            <a:r>
              <a:rPr lang="en-US" sz="1600" dirty="0" err="1">
                <a:solidFill>
                  <a:srgbClr val="5C5C5C"/>
                </a:solidFill>
                <a:latin typeface="微软雅黑" panose="020B0503020204020204" pitchFamily="34" charset="-122"/>
                <a:ea typeface="微软雅黑" panose="020B0503020204020204" pitchFamily="34" charset="-122"/>
              </a:rPr>
              <a:t>torchvision</a:t>
            </a:r>
            <a:r>
              <a:rPr lang="en-US" sz="1600" dirty="0">
                <a:solidFill>
                  <a:srgbClr val="5C5C5C"/>
                </a:solidFill>
                <a:latin typeface="微软雅黑" panose="020B0503020204020204" pitchFamily="34" charset="-122"/>
                <a:ea typeface="微软雅黑" panose="020B0503020204020204" pitchFamily="34" charset="-122"/>
              </a:rPr>
              <a:t> is an amazing package that contains some built-in datasets (e.g., </a:t>
            </a:r>
            <a:r>
              <a:rPr lang="en-US" sz="1600" dirty="0" err="1">
                <a:solidFill>
                  <a:srgbClr val="5C5C5C"/>
                </a:solidFill>
                <a:latin typeface="微软雅黑" panose="020B0503020204020204" pitchFamily="34" charset="-122"/>
                <a:ea typeface="微软雅黑" panose="020B0503020204020204" pitchFamily="34" charset="-122"/>
              </a:rPr>
              <a:t>mnist</a:t>
            </a:r>
            <a:r>
              <a:rPr lang="en-US" sz="1600" dirty="0">
                <a:solidFill>
                  <a:srgbClr val="5C5C5C"/>
                </a:solidFill>
                <a:latin typeface="微软雅黑" panose="020B0503020204020204" pitchFamily="34" charset="-122"/>
                <a:ea typeface="微软雅黑" panose="020B0503020204020204" pitchFamily="34" charset="-122"/>
              </a:rPr>
              <a:t>, </a:t>
            </a:r>
            <a:r>
              <a:rPr lang="en-US" sz="1600" dirty="0" err="1">
                <a:solidFill>
                  <a:srgbClr val="5C5C5C"/>
                </a:solidFill>
                <a:latin typeface="微软雅黑" panose="020B0503020204020204" pitchFamily="34" charset="-122"/>
                <a:ea typeface="微软雅黑" panose="020B0503020204020204" pitchFamily="34" charset="-122"/>
              </a:rPr>
              <a:t>imagenet</a:t>
            </a:r>
            <a:r>
              <a:rPr lang="en-US" sz="1600" dirty="0">
                <a:solidFill>
                  <a:srgbClr val="5C5C5C"/>
                </a:solidFill>
                <a:latin typeface="微软雅黑" panose="020B0503020204020204" pitchFamily="34" charset="-122"/>
                <a:ea typeface="微软雅黑" panose="020B0503020204020204" pitchFamily="34" charset="-122"/>
              </a:rPr>
              <a:t>), and data transform operation (</a:t>
            </a:r>
            <a:r>
              <a:rPr lang="en-US" sz="1600" dirty="0" err="1">
                <a:solidFill>
                  <a:srgbClr val="5C5C5C"/>
                </a:solidFill>
                <a:latin typeface="微软雅黑" panose="020B0503020204020204" pitchFamily="34" charset="-122"/>
                <a:ea typeface="微软雅黑" panose="020B0503020204020204" pitchFamily="34" charset="-122"/>
              </a:rPr>
              <a:t>torchvision.transforms</a:t>
            </a:r>
            <a:r>
              <a:rPr lang="en-US" sz="1600" dirty="0">
                <a:solidFill>
                  <a:srgbClr val="5C5C5C"/>
                </a:solidFill>
                <a:latin typeface="微软雅黑" panose="020B0503020204020204" pitchFamily="34" charset="-122"/>
                <a:ea typeface="微软雅黑" panose="020B0503020204020204" pitchFamily="34" charset="-122"/>
              </a:rPr>
              <a:t>). </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7" name="Picture 6" descr="A screenshot of a computer code&#10;&#10;Description automatically generated"/>
          <p:cNvPicPr>
            <a:picLocks noChangeAspect="1"/>
          </p:cNvPicPr>
          <p:nvPr/>
        </p:nvPicPr>
        <p:blipFill>
          <a:blip r:embed="rId2"/>
          <a:stretch>
            <a:fillRect/>
          </a:stretch>
        </p:blipFill>
        <p:spPr>
          <a:xfrm>
            <a:off x="876878" y="4055858"/>
            <a:ext cx="7772400" cy="2535676"/>
          </a:xfrm>
          <a:prstGeom prst="rect">
            <a:avLst/>
          </a:prstGeom>
        </p:spPr>
      </p:pic>
      <p:sp>
        <p:nvSpPr>
          <p:cNvPr id="8" name="TextBox 7"/>
          <p:cNvSpPr txBox="1"/>
          <p:nvPr/>
        </p:nvSpPr>
        <p:spPr>
          <a:xfrm>
            <a:off x="9070685" y="3913909"/>
            <a:ext cx="2871933" cy="787460"/>
          </a:xfrm>
          <a:prstGeom prst="rect">
            <a:avLst/>
          </a:prstGeom>
          <a:noFill/>
        </p:spPr>
        <p:txBody>
          <a:bodyPr wrap="square" rtlCol="0">
            <a:spAutoFit/>
          </a:bodyPr>
          <a:lstStyle/>
          <a:p>
            <a:pPr>
              <a:lnSpc>
                <a:spcPct val="150000"/>
              </a:lnSpc>
            </a:pPr>
            <a:r>
              <a:rPr lang="en-US" sz="1600" b="1" dirty="0">
                <a:solidFill>
                  <a:srgbClr val="0339A6"/>
                </a:solidFill>
                <a:latin typeface="微软雅黑" panose="020B0503020204020204" pitchFamily="34" charset="-122"/>
                <a:ea typeface="微软雅黑" panose="020B0503020204020204" pitchFamily="34" charset="-122"/>
              </a:rPr>
              <a:t>list of built-in datasets provided by </a:t>
            </a:r>
            <a:r>
              <a:rPr lang="en-US" sz="1600" b="1" dirty="0" err="1">
                <a:solidFill>
                  <a:srgbClr val="0339A6"/>
                </a:solidFill>
                <a:latin typeface="微软雅黑" panose="020B0503020204020204" pitchFamily="34" charset="-122"/>
                <a:ea typeface="微软雅黑" panose="020B0503020204020204" pitchFamily="34" charset="-122"/>
              </a:rPr>
              <a:t>torchvision</a:t>
            </a:r>
            <a:endParaRPr lang="en-US" sz="1600" b="1" dirty="0">
              <a:solidFill>
                <a:srgbClr val="0339A6"/>
              </a:solidFill>
              <a:latin typeface="微软雅黑" panose="020B0503020204020204" pitchFamily="34" charset="-122"/>
              <a:ea typeface="微软雅黑" panose="020B0503020204020204" pitchFamily="34" charset="-122"/>
            </a:endParaRPr>
          </a:p>
        </p:txBody>
      </p:sp>
      <p:cxnSp>
        <p:nvCxnSpPr>
          <p:cNvPr id="10" name="Straight Arrow Connector 9"/>
          <p:cNvCxnSpPr/>
          <p:nvPr/>
        </p:nvCxnSpPr>
        <p:spPr>
          <a:xfrm flipV="1">
            <a:off x="8912514" y="4961702"/>
            <a:ext cx="868795" cy="723987"/>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473200"/>
            <a:ext cx="11104561" cy="4181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Define </a:t>
            </a:r>
            <a:r>
              <a:rPr lang="en-US" sz="1600" dirty="0" err="1">
                <a:solidFill>
                  <a:srgbClr val="5C5C5C"/>
                </a:solidFill>
                <a:latin typeface="微软雅黑" panose="020B0503020204020204" pitchFamily="34" charset="-122"/>
                <a:ea typeface="微软雅黑" panose="020B0503020204020204" pitchFamily="34" charset="-122"/>
              </a:rPr>
              <a:t>LeNet</a:t>
            </a:r>
            <a:r>
              <a:rPr lang="en-US" sz="1600" dirty="0">
                <a:solidFill>
                  <a:srgbClr val="5C5C5C"/>
                </a:solidFill>
                <a:latin typeface="微软雅黑" panose="020B0503020204020204" pitchFamily="34" charset="-122"/>
                <a:ea typeface="微软雅黑" panose="020B0503020204020204" pitchFamily="34" charset="-122"/>
              </a:rPr>
              <a:t> in </a:t>
            </a:r>
            <a:r>
              <a:rPr lang="en-US" sz="1600" dirty="0" err="1">
                <a:solidFill>
                  <a:srgbClr val="5C5C5C"/>
                </a:solidFill>
                <a:latin typeface="微软雅黑" panose="020B0503020204020204" pitchFamily="34" charset="-122"/>
                <a:ea typeface="微软雅黑" panose="020B0503020204020204" pitchFamily="34" charset="-122"/>
              </a:rPr>
              <a:t>PyTorch</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6" name="Picture 5" descr="A screenshot of a computer code&#10;&#10;Description automatically generated"/>
          <p:cNvPicPr>
            <a:picLocks noChangeAspect="1"/>
          </p:cNvPicPr>
          <p:nvPr/>
        </p:nvPicPr>
        <p:blipFill>
          <a:blip r:embed="rId1"/>
          <a:stretch>
            <a:fillRect/>
          </a:stretch>
        </p:blipFill>
        <p:spPr>
          <a:xfrm>
            <a:off x="867520" y="2163551"/>
            <a:ext cx="10456960" cy="363628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473200"/>
            <a:ext cx="8245905" cy="11567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Download or initialize the MNIST dataset.</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Define the data transformation operation (could add some augmentations).</a:t>
            </a:r>
            <a:endParaRPr lang="en-US" sz="1600" dirty="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User </a:t>
            </a:r>
            <a:r>
              <a:rPr lang="en-US" sz="1600" dirty="0" err="1">
                <a:solidFill>
                  <a:srgbClr val="5C5C5C"/>
                </a:solidFill>
                <a:latin typeface="微软雅黑" panose="020B0503020204020204" pitchFamily="34" charset="-122"/>
                <a:ea typeface="微软雅黑" panose="020B0503020204020204" pitchFamily="34" charset="-122"/>
              </a:rPr>
              <a:t>DataLoader</a:t>
            </a:r>
            <a:r>
              <a:rPr lang="en-US" sz="1600" dirty="0">
                <a:solidFill>
                  <a:srgbClr val="5C5C5C"/>
                </a:solidFill>
                <a:latin typeface="微软雅黑" panose="020B0503020204020204" pitchFamily="34" charset="-122"/>
                <a:ea typeface="微软雅黑" panose="020B0503020204020204" pitchFamily="34" charset="-122"/>
              </a:rPr>
              <a:t> to feed mini-batches into the model. </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5" name="Picture 4" descr="A group of white symbols&#10;&#10;Description automatically generated with medium confidence"/>
          <p:cNvPicPr>
            <a:picLocks noChangeAspect="1"/>
          </p:cNvPicPr>
          <p:nvPr/>
        </p:nvPicPr>
        <p:blipFill>
          <a:blip r:embed="rId1"/>
          <a:stretch>
            <a:fillRect/>
          </a:stretch>
        </p:blipFill>
        <p:spPr>
          <a:xfrm>
            <a:off x="9072763" y="934095"/>
            <a:ext cx="2970186" cy="1684007"/>
          </a:xfrm>
          <a:prstGeom prst="rect">
            <a:avLst/>
          </a:prstGeom>
        </p:spPr>
      </p:pic>
      <p:pic>
        <p:nvPicPr>
          <p:cNvPr id="10" name="Picture 9"/>
          <p:cNvPicPr>
            <a:picLocks noChangeAspect="1"/>
          </p:cNvPicPr>
          <p:nvPr/>
        </p:nvPicPr>
        <p:blipFill>
          <a:blip r:embed="rId2"/>
          <a:srcRect b="33604"/>
          <a:stretch>
            <a:fillRect/>
          </a:stretch>
        </p:blipFill>
        <p:spPr>
          <a:xfrm>
            <a:off x="731838" y="2902215"/>
            <a:ext cx="8897070" cy="2264215"/>
          </a:xfrm>
          <a:prstGeom prst="rect">
            <a:avLst/>
          </a:prstGeom>
        </p:spPr>
      </p:pic>
      <p:sp>
        <p:nvSpPr>
          <p:cNvPr id="11" name="TextBox 10"/>
          <p:cNvSpPr txBox="1"/>
          <p:nvPr/>
        </p:nvSpPr>
        <p:spPr>
          <a:xfrm>
            <a:off x="5451992" y="2998758"/>
            <a:ext cx="3359499" cy="787460"/>
          </a:xfrm>
          <a:prstGeom prst="rect">
            <a:avLst/>
          </a:prstGeom>
          <a:noFill/>
        </p:spPr>
        <p:txBody>
          <a:bodyPr wrap="square" rtlCol="0">
            <a:spAutoFit/>
          </a:bodyPr>
          <a:lstStyle/>
          <a:p>
            <a:pPr>
              <a:lnSpc>
                <a:spcPct val="150000"/>
              </a:lnSpc>
            </a:pPr>
            <a:r>
              <a:rPr lang="en-US" sz="1600" dirty="0">
                <a:solidFill>
                  <a:srgbClr val="0339A6"/>
                </a:solidFill>
                <a:latin typeface="微软雅黑" panose="020B0503020204020204" pitchFamily="34" charset="-122"/>
                <a:ea typeface="微软雅黑" panose="020B0503020204020204" pitchFamily="34" charset="-122"/>
              </a:rPr>
              <a:t>Transform the input to tensor and normalize</a:t>
            </a:r>
            <a:endParaRPr lang="en-US" sz="1600" dirty="0">
              <a:solidFill>
                <a:srgbClr val="0339A6"/>
              </a:solidFill>
              <a:latin typeface="微软雅黑" panose="020B0503020204020204" pitchFamily="34" charset="-122"/>
              <a:ea typeface="微软雅黑" panose="020B0503020204020204" pitchFamily="34" charset="-122"/>
            </a:endParaRPr>
          </a:p>
        </p:txBody>
      </p:sp>
      <p:cxnSp>
        <p:nvCxnSpPr>
          <p:cNvPr id="12" name="Straight Arrow Connector 11"/>
          <p:cNvCxnSpPr/>
          <p:nvPr/>
        </p:nvCxnSpPr>
        <p:spPr>
          <a:xfrm>
            <a:off x="4572363" y="3339837"/>
            <a:ext cx="747782"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p:cNvSpPr txBox="1"/>
          <p:nvPr/>
        </p:nvSpPr>
        <p:spPr>
          <a:xfrm>
            <a:off x="7627155" y="5354858"/>
            <a:ext cx="3304081" cy="787460"/>
          </a:xfrm>
          <a:prstGeom prst="rect">
            <a:avLst/>
          </a:prstGeom>
          <a:noFill/>
        </p:spPr>
        <p:txBody>
          <a:bodyPr wrap="square" rtlCol="0">
            <a:spAutoFit/>
          </a:bodyPr>
          <a:lstStyle/>
          <a:p>
            <a:pPr>
              <a:lnSpc>
                <a:spcPct val="150000"/>
              </a:lnSpc>
            </a:pPr>
            <a:r>
              <a:rPr lang="en-US" sz="1600" dirty="0">
                <a:solidFill>
                  <a:srgbClr val="0339A6"/>
                </a:solidFill>
                <a:latin typeface="微软雅黑" panose="020B0503020204020204" pitchFamily="34" charset="-122"/>
                <a:ea typeface="微软雅黑" panose="020B0503020204020204" pitchFamily="34" charset="-122"/>
              </a:rPr>
              <a:t>Compose the samples into mini-batch for parallel training</a:t>
            </a:r>
            <a:endParaRPr lang="en-US" sz="1600" dirty="0">
              <a:solidFill>
                <a:srgbClr val="0339A6"/>
              </a:solidFill>
              <a:latin typeface="微软雅黑" panose="020B0503020204020204" pitchFamily="34" charset="-122"/>
              <a:ea typeface="微软雅黑" panose="020B0503020204020204" pitchFamily="34" charset="-122"/>
            </a:endParaRPr>
          </a:p>
        </p:txBody>
      </p:sp>
      <p:cxnSp>
        <p:nvCxnSpPr>
          <p:cNvPr id="16" name="Straight Arrow Connector 15"/>
          <p:cNvCxnSpPr/>
          <p:nvPr/>
        </p:nvCxnSpPr>
        <p:spPr>
          <a:xfrm>
            <a:off x="7936361" y="5010995"/>
            <a:ext cx="501057" cy="343863"/>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9628908" y="3523580"/>
            <a:ext cx="2414041" cy="1156792"/>
          </a:xfrm>
          <a:prstGeom prst="rect">
            <a:avLst/>
          </a:prstGeom>
          <a:noFill/>
        </p:spPr>
        <p:txBody>
          <a:bodyPr wrap="square" rtlCol="0">
            <a:spAutoFit/>
          </a:bodyPr>
          <a:lstStyle/>
          <a:p>
            <a:pPr>
              <a:lnSpc>
                <a:spcPct val="150000"/>
              </a:lnSpc>
            </a:pPr>
            <a:r>
              <a:rPr lang="en-US" sz="1600" dirty="0">
                <a:solidFill>
                  <a:srgbClr val="0339A6"/>
                </a:solidFill>
                <a:latin typeface="微软雅黑" panose="020B0503020204020204" pitchFamily="34" charset="-122"/>
                <a:ea typeface="微软雅黑" panose="020B0503020204020204" pitchFamily="34" charset="-122"/>
              </a:rPr>
              <a:t>Will automatically download the dataset if not exists</a:t>
            </a:r>
            <a:endParaRPr lang="en-US" sz="1600" dirty="0">
              <a:solidFill>
                <a:srgbClr val="0339A6"/>
              </a:solidFill>
              <a:latin typeface="微软雅黑" panose="020B0503020204020204" pitchFamily="34" charset="-122"/>
              <a:ea typeface="微软雅黑" panose="020B0503020204020204" pitchFamily="34" charset="-122"/>
            </a:endParaRPr>
          </a:p>
        </p:txBody>
      </p:sp>
      <p:cxnSp>
        <p:nvCxnSpPr>
          <p:cNvPr id="19" name="Straight Arrow Connector 18"/>
          <p:cNvCxnSpPr/>
          <p:nvPr/>
        </p:nvCxnSpPr>
        <p:spPr>
          <a:xfrm flipV="1">
            <a:off x="8811491" y="3882761"/>
            <a:ext cx="706582" cy="24875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 code&#10;&#10;Description automatically generated"/>
          <p:cNvPicPr>
            <a:picLocks noChangeAspect="1"/>
          </p:cNvPicPr>
          <p:nvPr/>
        </p:nvPicPr>
        <p:blipFill>
          <a:blip r:embed="rId1"/>
          <a:stretch>
            <a:fillRect/>
          </a:stretch>
        </p:blipFill>
        <p:spPr>
          <a:xfrm>
            <a:off x="748375" y="2106201"/>
            <a:ext cx="7772400" cy="2112885"/>
          </a:xfrm>
          <a:prstGeom prst="rect">
            <a:avLst/>
          </a:prstGeom>
        </p:spPr>
      </p:pic>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473200"/>
            <a:ext cx="8245905" cy="4181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Define some hyper-parameters, like learning rate, total epochs. </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080093" y="3065001"/>
            <a:ext cx="2334033" cy="418128"/>
          </a:xfrm>
          <a:prstGeom prst="rect">
            <a:avLst/>
          </a:prstGeom>
          <a:noFill/>
        </p:spPr>
        <p:txBody>
          <a:bodyPr wrap="square" rtlCol="0">
            <a:spAutoFit/>
          </a:bodyPr>
          <a:lstStyle/>
          <a:p>
            <a:pPr>
              <a:lnSpc>
                <a:spcPct val="150000"/>
              </a:lnSpc>
            </a:pPr>
            <a:r>
              <a:rPr lang="en-US" sz="1600" dirty="0">
                <a:solidFill>
                  <a:srgbClr val="0339A6"/>
                </a:solidFill>
                <a:latin typeface="微软雅黑" panose="020B0503020204020204" pitchFamily="34" charset="-122"/>
                <a:ea typeface="微软雅黑" panose="020B0503020204020204" pitchFamily="34" charset="-122"/>
              </a:rPr>
              <a:t>Prioritize CUDA use</a:t>
            </a:r>
            <a:endParaRPr lang="en-US" sz="1600" dirty="0">
              <a:solidFill>
                <a:srgbClr val="0339A6"/>
              </a:solidFill>
              <a:latin typeface="微软雅黑" panose="020B0503020204020204" pitchFamily="34" charset="-122"/>
              <a:ea typeface="微软雅黑" panose="020B0503020204020204" pitchFamily="34" charset="-122"/>
            </a:endParaRPr>
          </a:p>
        </p:txBody>
      </p:sp>
      <p:cxnSp>
        <p:nvCxnSpPr>
          <p:cNvPr id="12" name="Straight Arrow Connector 11"/>
          <p:cNvCxnSpPr/>
          <p:nvPr/>
        </p:nvCxnSpPr>
        <p:spPr>
          <a:xfrm>
            <a:off x="8229963" y="3281769"/>
            <a:ext cx="747782"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a:off x="4133518" y="4150759"/>
            <a:ext cx="299937" cy="45489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3122640" y="4605651"/>
            <a:ext cx="4275687" cy="1156792"/>
          </a:xfrm>
          <a:prstGeom prst="rect">
            <a:avLst/>
          </a:prstGeom>
          <a:noFill/>
        </p:spPr>
        <p:txBody>
          <a:bodyPr wrap="square" rtlCol="0">
            <a:spAutoFit/>
          </a:bodyPr>
          <a:lstStyle/>
          <a:p>
            <a:pPr>
              <a:lnSpc>
                <a:spcPct val="150000"/>
              </a:lnSpc>
            </a:pPr>
            <a:r>
              <a:rPr lang="en-US" sz="1600" dirty="0" err="1">
                <a:solidFill>
                  <a:srgbClr val="0339A6"/>
                </a:solidFill>
                <a:latin typeface="微软雅黑" panose="020B0503020204020204" pitchFamily="34" charset="-122"/>
                <a:ea typeface="微软雅黑" panose="020B0503020204020204" pitchFamily="34" charset="-122"/>
              </a:rPr>
              <a:t>model.parameters</a:t>
            </a:r>
            <a:r>
              <a:rPr lang="en-US" sz="1600" dirty="0">
                <a:solidFill>
                  <a:srgbClr val="0339A6"/>
                </a:solidFill>
                <a:latin typeface="微软雅黑" panose="020B0503020204020204" pitchFamily="34" charset="-122"/>
                <a:ea typeface="微软雅黑" panose="020B0503020204020204" pitchFamily="34" charset="-122"/>
              </a:rPr>
              <a:t>() refers to all learnable parameters, can also set different learning rates for different layers</a:t>
            </a:r>
            <a:endParaRPr lang="en-US" sz="1600" dirty="0">
              <a:solidFill>
                <a:srgbClr val="0339A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p:cNvPicPr>
            <a:picLocks noChangeAspect="1"/>
          </p:cNvPicPr>
          <p:nvPr/>
        </p:nvPicPr>
        <p:blipFill>
          <a:blip r:embed="rId1"/>
          <a:stretch>
            <a:fillRect/>
          </a:stretch>
        </p:blipFill>
        <p:spPr>
          <a:xfrm>
            <a:off x="896505" y="1901643"/>
            <a:ext cx="7073900" cy="3860800"/>
          </a:xfrm>
          <a:prstGeom prst="rect">
            <a:avLst/>
          </a:prstGeom>
        </p:spPr>
      </p:pic>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340128"/>
            <a:ext cx="8245905" cy="4181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Define the training function, including forward and backward</a:t>
            </a:r>
            <a:endParaRPr lang="en-US" sz="1600" dirty="0">
              <a:solidFill>
                <a:srgbClr val="5C5C5C"/>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4599135" y="4850530"/>
            <a:ext cx="3223104" cy="418128"/>
          </a:xfrm>
          <a:prstGeom prst="rect">
            <a:avLst/>
          </a:prstGeom>
          <a:noFill/>
        </p:spPr>
        <p:txBody>
          <a:bodyPr wrap="square" rtlCol="0">
            <a:spAutoFit/>
          </a:bodyPr>
          <a:lstStyle/>
          <a:p>
            <a:pPr>
              <a:lnSpc>
                <a:spcPct val="150000"/>
              </a:lnSpc>
            </a:pPr>
            <a:r>
              <a:rPr lang="en-US" sz="1600" dirty="0">
                <a:solidFill>
                  <a:srgbClr val="0339A6"/>
                </a:solidFill>
                <a:latin typeface="微软雅黑" panose="020B0503020204020204" pitchFamily="34" charset="-122"/>
                <a:ea typeface="微软雅黑" panose="020B0503020204020204" pitchFamily="34" charset="-122"/>
              </a:rPr>
              <a:t>Optimize the parameters</a:t>
            </a:r>
            <a:endParaRPr lang="en-US" sz="1600" dirty="0">
              <a:solidFill>
                <a:srgbClr val="0339A6"/>
              </a:solidFill>
              <a:latin typeface="微软雅黑" panose="020B0503020204020204" pitchFamily="34" charset="-122"/>
              <a:ea typeface="微软雅黑" panose="020B0503020204020204" pitchFamily="34" charset="-122"/>
            </a:endParaRPr>
          </a:p>
        </p:txBody>
      </p:sp>
      <p:cxnSp>
        <p:nvCxnSpPr>
          <p:cNvPr id="12" name="Straight Arrow Connector 11"/>
          <p:cNvCxnSpPr/>
          <p:nvPr/>
        </p:nvCxnSpPr>
        <p:spPr>
          <a:xfrm>
            <a:off x="3729277" y="4842883"/>
            <a:ext cx="808481" cy="112594"/>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flipV="1">
            <a:off x="4133518" y="4253345"/>
            <a:ext cx="873341" cy="153784"/>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5006859" y="3972120"/>
            <a:ext cx="2557724" cy="787460"/>
          </a:xfrm>
          <a:prstGeom prst="rect">
            <a:avLst/>
          </a:prstGeom>
          <a:noFill/>
        </p:spPr>
        <p:txBody>
          <a:bodyPr wrap="square" rtlCol="0">
            <a:spAutoFit/>
          </a:bodyPr>
          <a:lstStyle/>
          <a:p>
            <a:pPr>
              <a:lnSpc>
                <a:spcPct val="150000"/>
              </a:lnSpc>
            </a:pPr>
            <a:r>
              <a:rPr lang="en-AU" sz="1600" dirty="0">
                <a:solidFill>
                  <a:srgbClr val="0339A6"/>
                </a:solidFill>
                <a:latin typeface="微软雅黑" panose="020B0503020204020204" pitchFamily="34" charset="-122"/>
                <a:ea typeface="微软雅黑" panose="020B0503020204020204" pitchFamily="34" charset="-122"/>
              </a:rPr>
              <a:t>Gradient zeroing to avoid repeated updates</a:t>
            </a:r>
            <a:endParaRPr lang="en-US" sz="1600" dirty="0">
              <a:solidFill>
                <a:srgbClr val="0339A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 code&#10;&#10;Description automatically generated"/>
          <p:cNvPicPr>
            <a:picLocks noChangeAspect="1"/>
          </p:cNvPicPr>
          <p:nvPr/>
        </p:nvPicPr>
        <p:blipFill>
          <a:blip r:embed="rId1"/>
          <a:stretch>
            <a:fillRect/>
          </a:stretch>
        </p:blipFill>
        <p:spPr>
          <a:xfrm>
            <a:off x="999938" y="2401227"/>
            <a:ext cx="7188200" cy="2730500"/>
          </a:xfrm>
          <a:prstGeom prst="rect">
            <a:avLst/>
          </a:prstGeom>
        </p:spPr>
      </p:pic>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Practice: Train </a:t>
            </a:r>
            <a:r>
              <a:rPr lang="en-US" altLang="zh-CN" sz="3200" b="1" kern="0" dirty="0" err="1">
                <a:solidFill>
                  <a:srgbClr val="0339A6"/>
                </a:solidFill>
                <a:latin typeface="微软雅黑" panose="020B0503020204020204" pitchFamily="34" charset="-122"/>
                <a:ea typeface="微软雅黑" panose="020B0503020204020204" pitchFamily="34" charset="-122"/>
              </a:rPr>
              <a:t>LeNet</a:t>
            </a:r>
            <a:r>
              <a:rPr lang="en-US" altLang="zh-CN" sz="3200" b="1" kern="0" dirty="0">
                <a:solidFill>
                  <a:srgbClr val="0339A6"/>
                </a:solidFill>
                <a:latin typeface="微软雅黑" panose="020B0503020204020204" pitchFamily="34" charset="-122"/>
                <a:ea typeface="微软雅黑" panose="020B0503020204020204" pitchFamily="34" charset="-122"/>
              </a:rPr>
              <a: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340128"/>
            <a:ext cx="9257288" cy="78746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solidFill>
                  <a:srgbClr val="5C5C5C"/>
                </a:solidFill>
                <a:latin typeface="微软雅黑" panose="020B0503020204020204" pitchFamily="34" charset="-122"/>
                <a:ea typeface="微软雅黑" panose="020B0503020204020204" pitchFamily="34" charset="-122"/>
              </a:rPr>
              <a:t>Define the test function. As the predicted vector is probability,  take the one with highest  probability as the predicted category. </a:t>
            </a:r>
            <a:endParaRPr lang="en-US" sz="1600" dirty="0">
              <a:solidFill>
                <a:srgbClr val="5C5C5C"/>
              </a:solidFill>
              <a:latin typeface="微软雅黑" panose="020B0503020204020204" pitchFamily="34" charset="-122"/>
              <a:ea typeface="微软雅黑" panose="020B0503020204020204" pitchFamily="34" charset="-122"/>
            </a:endParaRPr>
          </a:p>
        </p:txBody>
      </p:sp>
      <p:cxnSp>
        <p:nvCxnSpPr>
          <p:cNvPr id="16" name="Straight Arrow Connector 15"/>
          <p:cNvCxnSpPr/>
          <p:nvPr/>
        </p:nvCxnSpPr>
        <p:spPr>
          <a:xfrm>
            <a:off x="6276841" y="4266978"/>
            <a:ext cx="1024504"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7431402" y="3942953"/>
            <a:ext cx="3760659" cy="787460"/>
          </a:xfrm>
          <a:prstGeom prst="rect">
            <a:avLst/>
          </a:prstGeom>
          <a:noFill/>
        </p:spPr>
        <p:txBody>
          <a:bodyPr wrap="square" rtlCol="0">
            <a:spAutoFit/>
          </a:bodyPr>
          <a:lstStyle/>
          <a:p>
            <a:pPr>
              <a:lnSpc>
                <a:spcPct val="150000"/>
              </a:lnSpc>
            </a:pPr>
            <a:r>
              <a:rPr lang="en-AU" sz="1600" dirty="0">
                <a:solidFill>
                  <a:srgbClr val="0339A6"/>
                </a:solidFill>
                <a:latin typeface="微软雅黑" panose="020B0503020204020204" pitchFamily="34" charset="-122"/>
                <a:ea typeface="微软雅黑" panose="020B0503020204020204" pitchFamily="34" charset="-122"/>
              </a:rPr>
              <a:t>Take the value with the highest probability as the predicted class</a:t>
            </a:r>
            <a:endParaRPr lang="en-US" sz="1600" dirty="0">
              <a:solidFill>
                <a:srgbClr val="0339A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a:solidFill>
                  <a:srgbClr val="0339A6"/>
                </a:solidFill>
                <a:latin typeface="微软雅黑" panose="020B0503020204020204" pitchFamily="34" charset="-122"/>
                <a:ea typeface="微软雅黑" panose="020B0503020204020204" pitchFamily="34" charset="-122"/>
              </a:rPr>
              <a:t>Practice: Train LeNet on MNIST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31839" y="1340128"/>
            <a:ext cx="9257288" cy="78746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a:solidFill>
                  <a:srgbClr val="5C5C5C"/>
                </a:solidFill>
                <a:latin typeface="微软雅黑" panose="020B0503020204020204" pitchFamily="34" charset="-122"/>
                <a:ea typeface="微软雅黑" panose="020B0503020204020204" pitchFamily="34" charset="-122"/>
              </a:rPr>
              <a:t>Train the model and save it after training. </a:t>
            </a:r>
            <a:endParaRPr lang="en-US" sz="1600">
              <a:solidFill>
                <a:srgbClr val="5C5C5C"/>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sz="1600">
                <a:solidFill>
                  <a:srgbClr val="5C5C5C"/>
                </a:solidFill>
                <a:latin typeface="微软雅黑" panose="020B0503020204020204" pitchFamily="34" charset="-122"/>
                <a:ea typeface="微软雅黑" panose="020B0503020204020204" pitchFamily="34" charset="-122"/>
              </a:rPr>
              <a:t>You could also save the one that performs best on the validation set. </a:t>
            </a:r>
            <a:endParaRPr lang="en-US" sz="1600" dirty="0">
              <a:solidFill>
                <a:srgbClr val="5C5C5C"/>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1"/>
          <a:stretch>
            <a:fillRect/>
          </a:stretch>
        </p:blipFill>
        <p:spPr>
          <a:xfrm>
            <a:off x="853786" y="2519795"/>
            <a:ext cx="10250200" cy="3465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Contents Last week – Deep Learning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9" name="Rectangle 96"/>
          <p:cNvSpPr/>
          <p:nvPr/>
        </p:nvSpPr>
        <p:spPr>
          <a:xfrm>
            <a:off x="596114" y="1632840"/>
            <a:ext cx="6205740" cy="2818849"/>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What is Deep Learning</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 subset of Machine Learning</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Inspired by the structure and function of the human brain</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Utilizes Deep Artificial Neural Networks (ANNs) to process data</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Capable of learning from large datasets</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150000"/>
              </a:lnSpc>
            </a:pPr>
            <a:endParaRPr lang="zh-CN" altLang="en-US"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2" name="Picture 1" descr="Relationship diagram: AI vs. machine learning vs. deep learning"/>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7766" y="1973594"/>
            <a:ext cx="5091834" cy="36652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ep Neural Network (DNN) Explained | by ZOMEV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114" y="4203098"/>
            <a:ext cx="6124540" cy="1955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1"/>
          <a:stretch>
            <a:fillRect/>
          </a:stretch>
        </p:blipFill>
        <p:spPr>
          <a:xfrm>
            <a:off x="0" y="0"/>
            <a:ext cx="12192000" cy="6858000"/>
          </a:xfrm>
          <a:prstGeom prst="rect">
            <a:avLst/>
          </a:prstGeom>
        </p:spPr>
      </p:pic>
      <p:pic>
        <p:nvPicPr>
          <p:cNvPr id="9" name="图片 8"/>
          <p:cNvPicPr>
            <a:picLocks noChangeAspect="1"/>
          </p:cNvPicPr>
          <p:nvPr/>
        </p:nvPicPr>
        <p:blipFill>
          <a:blip r:embed="rId2">
            <a:alphaModFix amt="8000"/>
          </a:blip>
          <a:stretch>
            <a:fillRect/>
          </a:stretch>
        </p:blipFill>
        <p:spPr>
          <a:xfrm>
            <a:off x="4419600" y="1884614"/>
            <a:ext cx="7772400" cy="3088771"/>
          </a:xfrm>
          <a:prstGeom prst="rect">
            <a:avLst/>
          </a:prstGeom>
        </p:spPr>
      </p:pic>
      <p:sp>
        <p:nvSpPr>
          <p:cNvPr id="23" name="Text Placeholder 1"/>
          <p:cNvSpPr txBox="1"/>
          <p:nvPr/>
        </p:nvSpPr>
        <p:spPr bwMode="gray">
          <a:xfrm>
            <a:off x="1103851" y="3180380"/>
            <a:ext cx="8667677" cy="53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微软雅黑" panose="020B0503020204020204" pitchFamily="34" charset="-122"/>
                <a:ea typeface="微软雅黑" panose="020B0503020204020204" pitchFamily="34" charset="-122"/>
              </a:rPr>
              <a:t>3 | NLP and Recurrent Neural Network</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NLP – Deal with words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134152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Natural Language Processing</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Natural Language Processing (NLP) is a branch of Artificial Intelligence (AI) focused on enabling machines to understand, interpret, and respond to human language.</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6" name="Rectangle 96"/>
          <p:cNvSpPr/>
          <p:nvPr/>
        </p:nvSpPr>
        <p:spPr>
          <a:xfrm>
            <a:off x="559920" y="2613308"/>
            <a:ext cx="10022109" cy="171085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Key Technologies</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Tokenization/Word Embeddings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RNN/LSTM/GRU</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Transformer Architectures</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7" name="Rectangle 96"/>
          <p:cNvSpPr/>
          <p:nvPr/>
        </p:nvSpPr>
        <p:spPr>
          <a:xfrm>
            <a:off x="631638" y="4655856"/>
            <a:ext cx="8243422" cy="1289905"/>
          </a:xfrm>
          <a:prstGeom prst="rect">
            <a:avLst/>
          </a:prstGeom>
        </p:spPr>
        <p:txBody>
          <a:bodyPr wrap="square" anchor="t" anchorCtr="0">
            <a:spAutoFit/>
          </a:bodyPr>
          <a:lstStyle/>
          <a:p>
            <a:pPr>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Today, in this chapter, we will talk mainly about some fundamental concepts and algorithms of NLP.  As for how to train a language model, we will cover that next week.</a:t>
            </a:r>
            <a:endParaRPr lang="en-US" altLang="zh-CN" b="1" dirty="0">
              <a:solidFill>
                <a:srgbClr val="0339A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Model a Sentence – Tokenization</a:t>
            </a:r>
            <a:r>
              <a:rPr lang="zh-CN" altLang="en-US" sz="3200" b="1" kern="0" dirty="0">
                <a:solidFill>
                  <a:srgbClr val="0339A6"/>
                </a:solidFill>
                <a:latin typeface="微软雅黑" panose="020B0503020204020204" pitchFamily="34" charset="-122"/>
                <a:ea typeface="微软雅黑" panose="020B0503020204020204" pitchFamily="34" charset="-122"/>
              </a:rPr>
              <a:t>（分词器）</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134152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Definition</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Tokenization is the process of breaking a text into smaller units, called tokens, such as words, phrases, or </a:t>
            </a:r>
            <a:r>
              <a:rPr lang="en-US" altLang="zh-CN" sz="1600" dirty="0" err="1">
                <a:solidFill>
                  <a:srgbClr val="5C5C5C"/>
                </a:solidFill>
                <a:latin typeface="微软雅黑" panose="020B0503020204020204" pitchFamily="34" charset="-122"/>
                <a:ea typeface="微软雅黑" panose="020B0503020204020204" pitchFamily="34" charset="-122"/>
              </a:rPr>
              <a:t>subwords</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4" name="Rectangle 96"/>
          <p:cNvSpPr/>
          <p:nvPr/>
        </p:nvSpPr>
        <p:spPr>
          <a:xfrm>
            <a:off x="559921" y="2515558"/>
            <a:ext cx="10022109" cy="171085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Purpose</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Helps in understanding the structure and meaning of the text</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Prepare text data ready for deep learning models</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Originally, tokenization is a task in NLP, but it has become a data processing tool for LLM now</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8" name="Rectangle 96"/>
          <p:cNvSpPr/>
          <p:nvPr/>
        </p:nvSpPr>
        <p:spPr>
          <a:xfrm>
            <a:off x="569616" y="4280096"/>
            <a:ext cx="10022109" cy="171085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Types of Tokenization</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Word-level tokens (e.g., "natural", "language").</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err="1">
                <a:solidFill>
                  <a:srgbClr val="5C5C5C"/>
                </a:solidFill>
                <a:latin typeface="微软雅黑" panose="020B0503020204020204" pitchFamily="34" charset="-122"/>
                <a:ea typeface="微软雅黑" panose="020B0503020204020204" pitchFamily="34" charset="-122"/>
              </a:rPr>
              <a:t>Subword</a:t>
            </a:r>
            <a:r>
              <a:rPr lang="en-US" altLang="zh-CN" sz="1600" dirty="0">
                <a:solidFill>
                  <a:srgbClr val="5C5C5C"/>
                </a:solidFill>
                <a:latin typeface="微软雅黑" panose="020B0503020204020204" pitchFamily="34" charset="-122"/>
                <a:ea typeface="微软雅黑" panose="020B0503020204020204" pitchFamily="34" charset="-122"/>
              </a:rPr>
              <a:t>-level tokens (e.g., "</a:t>
            </a:r>
            <a:r>
              <a:rPr lang="en-US" altLang="zh-CN" sz="1600" dirty="0" err="1">
                <a:solidFill>
                  <a:srgbClr val="5C5C5C"/>
                </a:solidFill>
                <a:latin typeface="微软雅黑" panose="020B0503020204020204" pitchFamily="34" charset="-122"/>
                <a:ea typeface="微软雅黑" panose="020B0503020204020204" pitchFamily="34" charset="-122"/>
              </a:rPr>
              <a:t>nat</a:t>
            </a:r>
            <a:r>
              <a:rPr lang="en-US" altLang="zh-CN" sz="1600" dirty="0">
                <a:solidFill>
                  <a:srgbClr val="5C5C5C"/>
                </a:solidFill>
                <a:latin typeface="微软雅黑" panose="020B0503020204020204" pitchFamily="34" charset="-122"/>
                <a:ea typeface="微软雅黑" panose="020B0503020204020204" pitchFamily="34" charset="-122"/>
              </a:rPr>
              <a:t>", "</a:t>
            </a:r>
            <a:r>
              <a:rPr lang="en-US" altLang="zh-CN" sz="1600" dirty="0" err="1">
                <a:solidFill>
                  <a:srgbClr val="5C5C5C"/>
                </a:solidFill>
                <a:latin typeface="微软雅黑" panose="020B0503020204020204" pitchFamily="34" charset="-122"/>
                <a:ea typeface="微软雅黑" panose="020B0503020204020204" pitchFamily="34" charset="-122"/>
              </a:rPr>
              <a:t>ural</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Character-level tokens (e.g., "n", "a", "t").</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Model a Sentence - Tokenization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56278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Comparison (mainly based on English)</a:t>
            </a:r>
            <a:endParaRPr lang="en-US" altLang="zh-CN" b="1"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nvGraphicFramePr>
        <p:xfrm>
          <a:off x="731839" y="1983690"/>
          <a:ext cx="10438184" cy="4428800"/>
        </p:xfrm>
        <a:graphic>
          <a:graphicData uri="http://schemas.openxmlformats.org/drawingml/2006/table">
            <a:tbl>
              <a:tblPr firstRow="1" bandRow="1">
                <a:tableStyleId>{F5AB1C69-6EDB-4FF4-983F-18BD219EF322}</a:tableStyleId>
              </a:tblPr>
              <a:tblGrid>
                <a:gridCol w="2609546"/>
                <a:gridCol w="2609546"/>
                <a:gridCol w="2609546"/>
                <a:gridCol w="2609546"/>
              </a:tblGrid>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Aspect</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Word-level</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err="1">
                          <a:solidFill>
                            <a:schemeClr val="tx1"/>
                          </a:solidFill>
                          <a:latin typeface="微软雅黑" panose="020B0503020204020204" pitchFamily="34" charset="-122"/>
                          <a:ea typeface="微软雅黑" panose="020B0503020204020204" pitchFamily="34" charset="-122"/>
                        </a:rPr>
                        <a:t>Subword</a:t>
                      </a:r>
                      <a:r>
                        <a:rPr lang="en-US" altLang="zh-CN" dirty="0">
                          <a:solidFill>
                            <a:schemeClr val="tx1"/>
                          </a:solidFill>
                          <a:latin typeface="微软雅黑" panose="020B0503020204020204" pitchFamily="34" charset="-122"/>
                          <a:ea typeface="微软雅黑" panose="020B0503020204020204" pitchFamily="34" charset="-122"/>
                        </a:rPr>
                        <a:t>-level</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Character-level</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Vocabulary Size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Large (hundreds of thousands)</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Medium (tens of thousands)</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Small (hundreds of characters)</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OOV Words</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Poor</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Good</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Excellent</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Sequence Length</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Short</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Medium</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Long</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Semantic Completeness</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Excellent</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Moderate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Low</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Generalization</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Poor</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Good</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Very Good</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Computational Cost</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Low</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Moderate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High</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r h="501712">
                <a:tc>
                  <a:txBody>
                    <a:bodyPr/>
                    <a:lstStyle/>
                    <a:p>
                      <a:r>
                        <a:rPr lang="en-US" altLang="zh-CN" dirty="0">
                          <a:solidFill>
                            <a:schemeClr val="tx1"/>
                          </a:solidFill>
                          <a:latin typeface="微软雅黑" panose="020B0503020204020204" pitchFamily="34" charset="-122"/>
                          <a:ea typeface="微软雅黑" panose="020B0503020204020204" pitchFamily="34" charset="-122"/>
                        </a:rPr>
                        <a:t>Language Adaptability</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Requires Language-Specific Rules</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Highly Flexible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dirty="0">
                          <a:solidFill>
                            <a:schemeClr val="tx1"/>
                          </a:solidFill>
                          <a:latin typeface="微软雅黑" panose="020B0503020204020204" pitchFamily="34" charset="-122"/>
                          <a:ea typeface="微软雅黑" panose="020B0503020204020204" pitchFamily="34" charset="-122"/>
                        </a:rPr>
                        <a:t>Universal</a:t>
                      </a:r>
                      <a:endParaRPr lang="zh-CN" altLang="en-US" dirty="0">
                        <a:solidFill>
                          <a:schemeClr val="tx1"/>
                        </a:solidFill>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zh-CN" altLang="en-US" sz="3200" b="1" kern="0" dirty="0">
                <a:solidFill>
                  <a:srgbClr val="0339A6"/>
                </a:solidFill>
                <a:latin typeface="微软雅黑" panose="020B0503020204020204" pitchFamily="34" charset="-122"/>
                <a:ea typeface="微软雅黑" panose="020B0503020204020204" pitchFamily="34" charset="-122"/>
              </a:rPr>
              <a:t>中文分词</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3034292"/>
          </a:xfrm>
          <a:prstGeom prst="rect">
            <a:avLst/>
          </a:prstGeom>
        </p:spPr>
        <p:txBody>
          <a:bodyPr wrap="square" anchor="t" anchorCtr="0">
            <a:spAutoFit/>
          </a:bodyPr>
          <a:lstStyle/>
          <a:p>
            <a:pPr algn="just">
              <a:lnSpc>
                <a:spcPct val="200000"/>
              </a:lnSpc>
            </a:pPr>
            <a:r>
              <a:rPr lang="zh-CN" altLang="en-US" b="1" dirty="0">
                <a:solidFill>
                  <a:srgbClr val="0339A6"/>
                </a:solidFill>
                <a:latin typeface="微软雅黑" panose="020B0503020204020204" pitchFamily="34" charset="-122"/>
                <a:ea typeface="微软雅黑" panose="020B0503020204020204" pitchFamily="34" charset="-122"/>
              </a:rPr>
              <a:t>词典分词法</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完全切分匹配（查词典，扫描句子，只要组成一个词就切分）</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正向最长匹配（正向扫描句子，匹配到词典中最长的词并切分）</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逆向最长匹配（反向扫描句子，匹配到词典中最长的词并切分，解决中文词汇信息后置）</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双向最长匹配（同时使用正向和逆向最长匹配，基于规则选择分词，规则可以是选择词频最大切分、词数最少切分等）</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731839" y="4441572"/>
            <a:ext cx="3185487" cy="369332"/>
          </a:xfrm>
          <a:prstGeom prst="rect">
            <a:avLst/>
          </a:prstGeom>
          <a:noFill/>
        </p:spPr>
        <p:txBody>
          <a:bodyPr wrap="none" rtlCol="0">
            <a:spAutoFit/>
          </a:bodyPr>
          <a:lstStyle/>
          <a:p>
            <a:r>
              <a:rPr lang="zh-CN" altLang="en-US" b="1" dirty="0">
                <a:solidFill>
                  <a:schemeClr val="accent6">
                    <a:lumMod val="75000"/>
                  </a:schemeClr>
                </a:solidFill>
              </a:rPr>
              <a:t>例句：</a:t>
            </a:r>
            <a:r>
              <a:rPr lang="zh-CN" altLang="en-US" dirty="0"/>
              <a:t>欢迎新老师生前来就餐</a:t>
            </a:r>
            <a:endParaRPr lang="zh-CN" altLang="en-US" dirty="0"/>
          </a:p>
        </p:txBody>
      </p:sp>
      <p:sp>
        <p:nvSpPr>
          <p:cNvPr id="9" name="TextBox 8"/>
          <p:cNvSpPr txBox="1"/>
          <p:nvPr/>
        </p:nvSpPr>
        <p:spPr>
          <a:xfrm>
            <a:off x="731839" y="4879090"/>
            <a:ext cx="4902304" cy="369332"/>
          </a:xfrm>
          <a:prstGeom prst="rect">
            <a:avLst/>
          </a:prstGeom>
          <a:noFill/>
        </p:spPr>
        <p:txBody>
          <a:bodyPr wrap="none" rtlCol="0">
            <a:spAutoFit/>
          </a:bodyPr>
          <a:lstStyle/>
          <a:p>
            <a:r>
              <a:rPr lang="zh-CN" altLang="en-US" b="1" dirty="0">
                <a:solidFill>
                  <a:schemeClr val="accent6">
                    <a:lumMod val="75000"/>
                  </a:schemeClr>
                </a:solidFill>
              </a:rPr>
              <a:t>词典：</a:t>
            </a:r>
            <a:r>
              <a:rPr lang="zh-CN" altLang="en-US" dirty="0"/>
              <a:t>欢迎 新 老 老师 师生 生前 前来 来 就餐 </a:t>
            </a:r>
            <a:endParaRPr lang="zh-CN" altLang="en-US" dirty="0"/>
          </a:p>
        </p:txBody>
      </p:sp>
      <p:sp>
        <p:nvSpPr>
          <p:cNvPr id="10" name="TextBox 9"/>
          <p:cNvSpPr txBox="1"/>
          <p:nvPr/>
        </p:nvSpPr>
        <p:spPr>
          <a:xfrm>
            <a:off x="731839" y="5302840"/>
            <a:ext cx="3680816" cy="369332"/>
          </a:xfrm>
          <a:prstGeom prst="rect">
            <a:avLst/>
          </a:prstGeom>
          <a:noFill/>
        </p:spPr>
        <p:txBody>
          <a:bodyPr wrap="none" rtlCol="0">
            <a:spAutoFit/>
          </a:bodyPr>
          <a:lstStyle/>
          <a:p>
            <a:r>
              <a:rPr lang="zh-CN" altLang="en-US" b="1" dirty="0">
                <a:solidFill>
                  <a:schemeClr val="accent6">
                    <a:lumMod val="75000"/>
                  </a:schemeClr>
                </a:solidFill>
              </a:rPr>
              <a:t>正向：</a:t>
            </a:r>
            <a:r>
              <a:rPr lang="zh-CN" altLang="en-US" dirty="0"/>
              <a:t>欢迎</a:t>
            </a:r>
            <a:r>
              <a:rPr lang="en-US" altLang="zh-CN" dirty="0"/>
              <a:t>/</a:t>
            </a:r>
            <a:r>
              <a:rPr lang="zh-CN" altLang="en-US" dirty="0"/>
              <a:t>新</a:t>
            </a:r>
            <a:r>
              <a:rPr lang="en-US" altLang="zh-CN" dirty="0"/>
              <a:t>/</a:t>
            </a:r>
            <a:r>
              <a:rPr lang="zh-CN" altLang="en-US" dirty="0"/>
              <a:t>老师</a:t>
            </a:r>
            <a:r>
              <a:rPr lang="en-US" altLang="zh-CN" dirty="0"/>
              <a:t>/</a:t>
            </a:r>
            <a:r>
              <a:rPr lang="zh-CN" altLang="en-US" dirty="0"/>
              <a:t>生前</a:t>
            </a:r>
            <a:r>
              <a:rPr lang="en-US" altLang="zh-CN" dirty="0"/>
              <a:t>/</a:t>
            </a:r>
            <a:r>
              <a:rPr lang="zh-CN" altLang="en-US" dirty="0"/>
              <a:t>来</a:t>
            </a:r>
            <a:r>
              <a:rPr lang="en-US" altLang="zh-CN" dirty="0"/>
              <a:t>/</a:t>
            </a:r>
            <a:r>
              <a:rPr lang="zh-CN" altLang="en-US" dirty="0"/>
              <a:t>就餐 </a:t>
            </a:r>
            <a:endParaRPr lang="zh-CN" altLang="en-US" dirty="0"/>
          </a:p>
        </p:txBody>
      </p:sp>
      <p:sp>
        <p:nvSpPr>
          <p:cNvPr id="11" name="TextBox 10"/>
          <p:cNvSpPr txBox="1"/>
          <p:nvPr/>
        </p:nvSpPr>
        <p:spPr>
          <a:xfrm>
            <a:off x="731839" y="5720467"/>
            <a:ext cx="3680816" cy="369332"/>
          </a:xfrm>
          <a:prstGeom prst="rect">
            <a:avLst/>
          </a:prstGeom>
          <a:noFill/>
        </p:spPr>
        <p:txBody>
          <a:bodyPr wrap="none" rtlCol="0">
            <a:spAutoFit/>
          </a:bodyPr>
          <a:lstStyle/>
          <a:p>
            <a:r>
              <a:rPr lang="zh-CN" altLang="en-US" b="1" dirty="0">
                <a:solidFill>
                  <a:schemeClr val="accent6">
                    <a:lumMod val="75000"/>
                  </a:schemeClr>
                </a:solidFill>
              </a:rPr>
              <a:t>逆向：</a:t>
            </a:r>
            <a:r>
              <a:rPr lang="zh-CN" altLang="en-US" dirty="0"/>
              <a:t>欢迎</a:t>
            </a:r>
            <a:r>
              <a:rPr lang="en-US" altLang="zh-CN" dirty="0"/>
              <a:t>/</a:t>
            </a:r>
            <a:r>
              <a:rPr lang="zh-CN" altLang="en-US" dirty="0"/>
              <a:t>新</a:t>
            </a:r>
            <a:r>
              <a:rPr lang="en-US" altLang="zh-CN" dirty="0"/>
              <a:t>/</a:t>
            </a:r>
            <a:r>
              <a:rPr lang="zh-CN" altLang="en-US" dirty="0"/>
              <a:t>老</a:t>
            </a:r>
            <a:r>
              <a:rPr lang="en-US" altLang="zh-CN" dirty="0"/>
              <a:t>/</a:t>
            </a:r>
            <a:r>
              <a:rPr lang="zh-CN" altLang="en-US" dirty="0"/>
              <a:t>师生</a:t>
            </a:r>
            <a:r>
              <a:rPr lang="en-US" altLang="zh-CN" dirty="0"/>
              <a:t>/</a:t>
            </a:r>
            <a:r>
              <a:rPr lang="zh-CN" altLang="en-US" dirty="0"/>
              <a:t>前来</a:t>
            </a:r>
            <a:r>
              <a:rPr lang="en-US" altLang="zh-CN" dirty="0"/>
              <a:t>/</a:t>
            </a:r>
            <a:r>
              <a:rPr lang="zh-CN" altLang="en-US" dirty="0"/>
              <a:t>就餐 </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zh-CN" altLang="en-US" sz="3200" b="1" kern="0" dirty="0">
                <a:solidFill>
                  <a:srgbClr val="0339A6"/>
                </a:solidFill>
                <a:latin typeface="微软雅黑" panose="020B0503020204020204" pitchFamily="34" charset="-122"/>
                <a:ea typeface="微软雅黑" panose="020B0503020204020204" pitchFamily="34" charset="-122"/>
              </a:rPr>
              <a:t>中文分词与浏览器</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1002967"/>
          </a:xfrm>
          <a:prstGeom prst="rect">
            <a:avLst/>
          </a:prstGeom>
        </p:spPr>
        <p:txBody>
          <a:bodyPr wrap="square" anchor="t" anchorCtr="0">
            <a:spAutoFit/>
          </a:bodyPr>
          <a:lstStyle/>
          <a:p>
            <a:pPr algn="just">
              <a:lnSpc>
                <a:spcPct val="200000"/>
              </a:lnSpc>
            </a:pPr>
            <a:r>
              <a:rPr lang="zh-CN" altLang="en-US" sz="1600" dirty="0">
                <a:solidFill>
                  <a:srgbClr val="5C5C5C"/>
                </a:solidFill>
                <a:latin typeface="微软雅黑" panose="020B0503020204020204" pitchFamily="34" charset="-122"/>
                <a:ea typeface="微软雅黑" panose="020B0503020204020204" pitchFamily="34" charset="-122"/>
              </a:rPr>
              <a:t>当你浏览某些中文网站的时候，随机双击文本部分，你会发现浏览器会自动选中中文词汇，这就是最日常的词典分词器，你可以尝试在</a:t>
            </a:r>
            <a:r>
              <a:rPr lang="en-US" altLang="zh-CN" sz="1600" dirty="0">
                <a:solidFill>
                  <a:srgbClr val="5C5C5C"/>
                </a:solidFill>
                <a:latin typeface="微软雅黑" panose="020B0503020204020204" pitchFamily="34" charset="-122"/>
                <a:ea typeface="微软雅黑" panose="020B0503020204020204" pitchFamily="34" charset="-122"/>
              </a:rPr>
              <a:t>Chrome</a:t>
            </a:r>
            <a:r>
              <a:rPr lang="zh-CN" altLang="en-US" sz="1600" dirty="0">
                <a:solidFill>
                  <a:srgbClr val="5C5C5C"/>
                </a:solidFill>
                <a:latin typeface="微软雅黑" panose="020B0503020204020204" pitchFamily="34" charset="-122"/>
                <a:ea typeface="微软雅黑" panose="020B0503020204020204" pitchFamily="34" charset="-122"/>
              </a:rPr>
              <a:t>中使用</a:t>
            </a:r>
            <a:r>
              <a:rPr lang="en-US" altLang="zh-CN" sz="1600" dirty="0" err="1">
                <a:solidFill>
                  <a:srgbClr val="5C5C5C"/>
                </a:solidFill>
                <a:latin typeface="微软雅黑" panose="020B0503020204020204" pitchFamily="34" charset="-122"/>
                <a:ea typeface="微软雅黑" panose="020B0503020204020204" pitchFamily="34" charset="-122"/>
              </a:rPr>
              <a:t>javascript</a:t>
            </a:r>
            <a:r>
              <a:rPr lang="zh-CN" altLang="en-US" sz="1600" dirty="0">
                <a:solidFill>
                  <a:srgbClr val="5C5C5C"/>
                </a:solidFill>
                <a:latin typeface="微软雅黑" panose="020B0503020204020204" pitchFamily="34" charset="-122"/>
                <a:ea typeface="微软雅黑" panose="020B0503020204020204" pitchFamily="34" charset="-122"/>
              </a:rPr>
              <a:t>代码唤出</a:t>
            </a:r>
            <a:r>
              <a:rPr lang="en-US" altLang="zh-CN" sz="1600" dirty="0">
                <a:solidFill>
                  <a:srgbClr val="5C5C5C"/>
                </a:solidFill>
                <a:latin typeface="微软雅黑" panose="020B0503020204020204" pitchFamily="34" charset="-122"/>
                <a:ea typeface="微软雅黑" panose="020B0503020204020204" pitchFamily="34" charset="-122"/>
              </a:rPr>
              <a:t>Chrome</a:t>
            </a:r>
            <a:r>
              <a:rPr lang="zh-CN" altLang="en-US" sz="1600" dirty="0">
                <a:solidFill>
                  <a:srgbClr val="5C5C5C"/>
                </a:solidFill>
                <a:latin typeface="微软雅黑" panose="020B0503020204020204" pitchFamily="34" charset="-122"/>
                <a:ea typeface="微软雅黑" panose="020B0503020204020204" pitchFamily="34" charset="-122"/>
              </a:rPr>
              <a:t>自带的中文分词器。</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1"/>
          <a:stretch>
            <a:fillRect/>
          </a:stretch>
        </p:blipFill>
        <p:spPr>
          <a:xfrm>
            <a:off x="213091" y="2405468"/>
            <a:ext cx="6062204" cy="2047064"/>
          </a:xfrm>
          <a:prstGeom prst="rect">
            <a:avLst/>
          </a:prstGeom>
        </p:spPr>
      </p:pic>
      <p:pic>
        <p:nvPicPr>
          <p:cNvPr id="8" name="Picture 7"/>
          <p:cNvPicPr>
            <a:picLocks noChangeAspect="1"/>
          </p:cNvPicPr>
          <p:nvPr/>
        </p:nvPicPr>
        <p:blipFill>
          <a:blip r:embed="rId2"/>
          <a:stretch>
            <a:fillRect/>
          </a:stretch>
        </p:blipFill>
        <p:spPr>
          <a:xfrm>
            <a:off x="126841" y="4316726"/>
            <a:ext cx="6234703" cy="2056267"/>
          </a:xfrm>
          <a:prstGeom prst="rect">
            <a:avLst/>
          </a:prstGeom>
        </p:spPr>
      </p:pic>
      <p:pic>
        <p:nvPicPr>
          <p:cNvPr id="16" name="Picture 15"/>
          <p:cNvPicPr>
            <a:picLocks noChangeAspect="1"/>
          </p:cNvPicPr>
          <p:nvPr/>
        </p:nvPicPr>
        <p:blipFill>
          <a:blip r:embed="rId3"/>
          <a:stretch>
            <a:fillRect/>
          </a:stretch>
        </p:blipFill>
        <p:spPr>
          <a:xfrm>
            <a:off x="6096000" y="2772884"/>
            <a:ext cx="5830892" cy="360010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2603523" y="4430344"/>
            <a:ext cx="5934903" cy="724001"/>
          </a:xfrm>
          <a:prstGeom prst="rect">
            <a:avLst/>
          </a:prstGeom>
        </p:spPr>
      </p:pic>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Model a Sentence – Tokenization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2080185"/>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Other tokenization – Statistics</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BEMS label (Begin, Middle, End, Single)</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Hidden Markov Model (HMM, </a:t>
            </a:r>
            <a:r>
              <a:rPr lang="zh-CN" altLang="en-US" sz="1600" dirty="0">
                <a:solidFill>
                  <a:srgbClr val="5C5C5C"/>
                </a:solidFill>
                <a:latin typeface="微软雅黑" panose="020B0503020204020204" pitchFamily="34" charset="-122"/>
                <a:ea typeface="微软雅黑" panose="020B0503020204020204" pitchFamily="34" charset="-122"/>
              </a:rPr>
              <a:t>隐式马尔科夫模型</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Conditional Random Field (CRF, </a:t>
            </a:r>
            <a:r>
              <a:rPr lang="zh-CN" altLang="en-US" sz="1600" dirty="0">
                <a:solidFill>
                  <a:srgbClr val="5C5C5C"/>
                </a:solidFill>
                <a:latin typeface="微软雅黑" panose="020B0503020204020204" pitchFamily="34" charset="-122"/>
                <a:ea typeface="微软雅黑" panose="020B0503020204020204" pitchFamily="34" charset="-122"/>
              </a:rPr>
              <a:t>条件随机场</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1640542" y="3740317"/>
            <a:ext cx="9386046" cy="369332"/>
          </a:xfrm>
          <a:prstGeom prst="rect">
            <a:avLst/>
          </a:prstGeom>
          <a:noFill/>
        </p:spPr>
        <p:txBody>
          <a:bodyPr wrap="square">
            <a:spAutoFit/>
          </a:bodyPr>
          <a:lstStyle/>
          <a:p>
            <a:r>
              <a:rPr lang="zh-CN" altLang="en-US" sz="1800" dirty="0">
                <a:solidFill>
                  <a:srgbClr val="5C5C5C"/>
                </a:solidFill>
                <a:latin typeface="微软雅黑" panose="020B0503020204020204" pitchFamily="34" charset="-122"/>
                <a:ea typeface="微软雅黑" panose="020B0503020204020204" pitchFamily="34" charset="-122"/>
              </a:rPr>
              <a:t>我</a:t>
            </a:r>
            <a:r>
              <a:rPr lang="en-US" altLang="zh-CN" sz="1800" dirty="0">
                <a:solidFill>
                  <a:srgbClr val="5C5C5C"/>
                </a:solidFill>
                <a:latin typeface="微软雅黑" panose="020B0503020204020204" pitchFamily="34" charset="-122"/>
                <a:ea typeface="微软雅黑" panose="020B0503020204020204" pitchFamily="34" charset="-122"/>
              </a:rPr>
              <a:t>/s </a:t>
            </a:r>
            <a:r>
              <a:rPr lang="zh-CN" altLang="en-US" sz="1800" dirty="0">
                <a:solidFill>
                  <a:srgbClr val="5C5C5C"/>
                </a:solidFill>
                <a:latin typeface="微软雅黑" panose="020B0503020204020204" pitchFamily="34" charset="-122"/>
                <a:ea typeface="微软雅黑" panose="020B0503020204020204" pitchFamily="34" charset="-122"/>
              </a:rPr>
              <a:t>在</a:t>
            </a:r>
            <a:r>
              <a:rPr lang="en-US" altLang="zh-CN" sz="1800" dirty="0">
                <a:solidFill>
                  <a:srgbClr val="5C5C5C"/>
                </a:solidFill>
                <a:latin typeface="微软雅黑" panose="020B0503020204020204" pitchFamily="34" charset="-122"/>
                <a:ea typeface="微软雅黑" panose="020B0503020204020204" pitchFamily="34" charset="-122"/>
              </a:rPr>
              <a:t>/s</a:t>
            </a:r>
            <a:r>
              <a:rPr lang="zh-CN" altLang="en-US" sz="1800" dirty="0">
                <a:solidFill>
                  <a:srgbClr val="5C5C5C"/>
                </a:solidFill>
                <a:latin typeface="微软雅黑" panose="020B0503020204020204" pitchFamily="34" charset="-122"/>
                <a:ea typeface="微软雅黑" panose="020B0503020204020204" pitchFamily="34" charset="-122"/>
              </a:rPr>
              <a:t> 复</a:t>
            </a:r>
            <a:r>
              <a:rPr lang="en-US" altLang="zh-CN" sz="1800" dirty="0">
                <a:solidFill>
                  <a:srgbClr val="5C5C5C"/>
                </a:solidFill>
                <a:latin typeface="微软雅黑" panose="020B0503020204020204" pitchFamily="34" charset="-122"/>
                <a:ea typeface="微软雅黑" panose="020B0503020204020204" pitchFamily="34" charset="-122"/>
              </a:rPr>
              <a:t>/b </a:t>
            </a:r>
            <a:r>
              <a:rPr lang="zh-CN" altLang="en-US" sz="1800" dirty="0">
                <a:solidFill>
                  <a:srgbClr val="5C5C5C"/>
                </a:solidFill>
                <a:latin typeface="微软雅黑" panose="020B0503020204020204" pitchFamily="34" charset="-122"/>
                <a:ea typeface="微软雅黑" panose="020B0503020204020204" pitchFamily="34" charset="-122"/>
              </a:rPr>
              <a:t>旦</a:t>
            </a:r>
            <a:r>
              <a:rPr lang="en-US" altLang="zh-CN" sz="1800" dirty="0">
                <a:solidFill>
                  <a:srgbClr val="5C5C5C"/>
                </a:solidFill>
                <a:latin typeface="微软雅黑" panose="020B0503020204020204" pitchFamily="34" charset="-122"/>
                <a:ea typeface="微软雅黑" panose="020B0503020204020204" pitchFamily="34" charset="-122"/>
              </a:rPr>
              <a:t>/m </a:t>
            </a:r>
            <a:r>
              <a:rPr lang="zh-CN" altLang="en-US" sz="1800" dirty="0">
                <a:solidFill>
                  <a:srgbClr val="5C5C5C"/>
                </a:solidFill>
                <a:latin typeface="微软雅黑" panose="020B0503020204020204" pitchFamily="34" charset="-122"/>
                <a:ea typeface="微软雅黑" panose="020B0503020204020204" pitchFamily="34" charset="-122"/>
              </a:rPr>
              <a:t>大</a:t>
            </a:r>
            <a:r>
              <a:rPr lang="en-US" altLang="zh-CN" sz="1800" dirty="0">
                <a:solidFill>
                  <a:srgbClr val="5C5C5C"/>
                </a:solidFill>
                <a:latin typeface="微软雅黑" panose="020B0503020204020204" pitchFamily="34" charset="-122"/>
                <a:ea typeface="微软雅黑" panose="020B0503020204020204" pitchFamily="34" charset="-122"/>
              </a:rPr>
              <a:t>/m </a:t>
            </a:r>
            <a:r>
              <a:rPr lang="zh-CN" altLang="en-US" sz="1800" dirty="0">
                <a:solidFill>
                  <a:srgbClr val="5C5C5C"/>
                </a:solidFill>
                <a:latin typeface="微软雅黑" panose="020B0503020204020204" pitchFamily="34" charset="-122"/>
                <a:ea typeface="微软雅黑" panose="020B0503020204020204" pitchFamily="34" charset="-122"/>
              </a:rPr>
              <a:t>学</a:t>
            </a:r>
            <a:r>
              <a:rPr lang="en-US" altLang="zh-CN" sz="1800" dirty="0">
                <a:solidFill>
                  <a:srgbClr val="5C5C5C"/>
                </a:solidFill>
                <a:latin typeface="微软雅黑" panose="020B0503020204020204" pitchFamily="34" charset="-122"/>
                <a:ea typeface="微软雅黑" panose="020B0503020204020204" pitchFamily="34" charset="-122"/>
              </a:rPr>
              <a:t>/e </a:t>
            </a:r>
            <a:r>
              <a:rPr lang="zh-CN" altLang="en-US" sz="1800" dirty="0">
                <a:solidFill>
                  <a:srgbClr val="5C5C5C"/>
                </a:solidFill>
                <a:latin typeface="微软雅黑" panose="020B0503020204020204" pitchFamily="34" charset="-122"/>
                <a:ea typeface="微软雅黑" panose="020B0503020204020204" pitchFamily="34" charset="-122"/>
              </a:rPr>
              <a:t>学</a:t>
            </a:r>
            <a:r>
              <a:rPr lang="en-US" altLang="zh-CN" sz="1800" dirty="0">
                <a:solidFill>
                  <a:srgbClr val="5C5C5C"/>
                </a:solidFill>
                <a:latin typeface="微软雅黑" panose="020B0503020204020204" pitchFamily="34" charset="-122"/>
                <a:ea typeface="微软雅黑" panose="020B0503020204020204" pitchFamily="34" charset="-122"/>
              </a:rPr>
              <a:t>/b </a:t>
            </a:r>
            <a:r>
              <a:rPr lang="zh-CN" altLang="en-US" sz="1800" dirty="0">
                <a:solidFill>
                  <a:srgbClr val="5C5C5C"/>
                </a:solidFill>
                <a:latin typeface="微软雅黑" panose="020B0503020204020204" pitchFamily="34" charset="-122"/>
                <a:ea typeface="微软雅黑" panose="020B0503020204020204" pitchFamily="34" charset="-122"/>
              </a:rPr>
              <a:t>习</a:t>
            </a:r>
            <a:r>
              <a:rPr lang="en-US" altLang="zh-CN" sz="1800" dirty="0">
                <a:solidFill>
                  <a:srgbClr val="5C5C5C"/>
                </a:solidFill>
                <a:latin typeface="微软雅黑" panose="020B0503020204020204" pitchFamily="34" charset="-122"/>
                <a:ea typeface="微软雅黑" panose="020B0503020204020204" pitchFamily="34" charset="-122"/>
              </a:rPr>
              <a:t>/e </a:t>
            </a:r>
            <a:r>
              <a:rPr lang="zh-CN" altLang="en-US" sz="1800" dirty="0">
                <a:solidFill>
                  <a:srgbClr val="5C5C5C"/>
                </a:solidFill>
                <a:latin typeface="微软雅黑" panose="020B0503020204020204" pitchFamily="34" charset="-122"/>
                <a:ea typeface="微软雅黑" panose="020B0503020204020204" pitchFamily="34" charset="-122"/>
              </a:rPr>
              <a:t>生</a:t>
            </a:r>
            <a:r>
              <a:rPr lang="en-US" altLang="zh-CN" sz="1800" dirty="0">
                <a:solidFill>
                  <a:srgbClr val="5C5C5C"/>
                </a:solidFill>
                <a:latin typeface="微软雅黑" panose="020B0503020204020204" pitchFamily="34" charset="-122"/>
                <a:ea typeface="微软雅黑" panose="020B0503020204020204" pitchFamily="34" charset="-122"/>
              </a:rPr>
              <a:t>/b </a:t>
            </a:r>
            <a:r>
              <a:rPr lang="zh-CN" altLang="en-US" sz="1800" dirty="0">
                <a:solidFill>
                  <a:srgbClr val="5C5C5C"/>
                </a:solidFill>
                <a:latin typeface="微软雅黑" panose="020B0503020204020204" pitchFamily="34" charset="-122"/>
                <a:ea typeface="微软雅黑" panose="020B0503020204020204" pitchFamily="34" charset="-122"/>
              </a:rPr>
              <a:t>物</a:t>
            </a:r>
            <a:r>
              <a:rPr lang="en-US" altLang="zh-CN" sz="1800" dirty="0">
                <a:solidFill>
                  <a:srgbClr val="5C5C5C"/>
                </a:solidFill>
                <a:latin typeface="微软雅黑" panose="020B0503020204020204" pitchFamily="34" charset="-122"/>
                <a:ea typeface="微软雅黑" panose="020B0503020204020204" pitchFamily="34" charset="-122"/>
              </a:rPr>
              <a:t>/e </a:t>
            </a:r>
            <a:r>
              <a:rPr lang="zh-CN" altLang="en-US" sz="1800" dirty="0">
                <a:solidFill>
                  <a:srgbClr val="5C5C5C"/>
                </a:solidFill>
                <a:latin typeface="微软雅黑" panose="020B0503020204020204" pitchFamily="34" charset="-122"/>
                <a:ea typeface="微软雅黑" panose="020B0503020204020204" pitchFamily="34" charset="-122"/>
              </a:rPr>
              <a:t>信</a:t>
            </a:r>
            <a:r>
              <a:rPr lang="en-US" altLang="zh-CN" sz="1800" dirty="0">
                <a:solidFill>
                  <a:srgbClr val="5C5C5C"/>
                </a:solidFill>
                <a:latin typeface="微软雅黑" panose="020B0503020204020204" pitchFamily="34" charset="-122"/>
                <a:ea typeface="微软雅黑" panose="020B0503020204020204" pitchFamily="34" charset="-122"/>
              </a:rPr>
              <a:t>/b </a:t>
            </a:r>
            <a:r>
              <a:rPr lang="zh-CN" altLang="en-US" sz="1800" dirty="0">
                <a:solidFill>
                  <a:srgbClr val="5C5C5C"/>
                </a:solidFill>
                <a:latin typeface="微软雅黑" panose="020B0503020204020204" pitchFamily="34" charset="-122"/>
                <a:ea typeface="微软雅黑" panose="020B0503020204020204" pitchFamily="34" charset="-122"/>
              </a:rPr>
              <a:t>息</a:t>
            </a:r>
            <a:r>
              <a:rPr lang="en-US" altLang="zh-CN" sz="1800" dirty="0">
                <a:solidFill>
                  <a:srgbClr val="5C5C5C"/>
                </a:solidFill>
                <a:latin typeface="微软雅黑" panose="020B0503020204020204" pitchFamily="34" charset="-122"/>
                <a:ea typeface="微软雅黑" panose="020B0503020204020204" pitchFamily="34" charset="-122"/>
              </a:rPr>
              <a:t>/m </a:t>
            </a:r>
            <a:r>
              <a:rPr lang="zh-CN" altLang="en-US" sz="1800" dirty="0">
                <a:solidFill>
                  <a:srgbClr val="5C5C5C"/>
                </a:solidFill>
                <a:latin typeface="微软雅黑" panose="020B0503020204020204" pitchFamily="34" charset="-122"/>
                <a:ea typeface="微软雅黑" panose="020B0503020204020204" pitchFamily="34" charset="-122"/>
              </a:rPr>
              <a:t>学</a:t>
            </a:r>
            <a:r>
              <a:rPr lang="en-US" altLang="zh-CN" sz="1800" dirty="0">
                <a:solidFill>
                  <a:srgbClr val="5C5C5C"/>
                </a:solidFill>
                <a:latin typeface="微软雅黑" panose="020B0503020204020204" pitchFamily="34" charset="-122"/>
                <a:ea typeface="微软雅黑" panose="020B0503020204020204" pitchFamily="34" charset="-122"/>
              </a:rPr>
              <a:t>/e </a:t>
            </a:r>
            <a:r>
              <a:rPr lang="zh-CN" altLang="en-US" sz="1800" dirty="0">
                <a:solidFill>
                  <a:srgbClr val="5C5C5C"/>
                </a:solidFill>
                <a:latin typeface="微软雅黑" panose="020B0503020204020204" pitchFamily="34" charset="-122"/>
                <a:ea typeface="微软雅黑" panose="020B0503020204020204" pitchFamily="34" charset="-122"/>
              </a:rPr>
              <a:t>课</a:t>
            </a:r>
            <a:r>
              <a:rPr lang="en-US" altLang="zh-CN" sz="1800" dirty="0">
                <a:solidFill>
                  <a:srgbClr val="5C5C5C"/>
                </a:solidFill>
                <a:latin typeface="微软雅黑" panose="020B0503020204020204" pitchFamily="34" charset="-122"/>
                <a:ea typeface="微软雅黑" panose="020B0503020204020204" pitchFamily="34" charset="-122"/>
              </a:rPr>
              <a:t>/b </a:t>
            </a:r>
            <a:r>
              <a:rPr lang="zh-CN" altLang="en-US" sz="1800" dirty="0">
                <a:solidFill>
                  <a:srgbClr val="5C5C5C"/>
                </a:solidFill>
                <a:latin typeface="微软雅黑" panose="020B0503020204020204" pitchFamily="34" charset="-122"/>
                <a:ea typeface="微软雅黑" panose="020B0503020204020204" pitchFamily="34" charset="-122"/>
              </a:rPr>
              <a:t>程</a:t>
            </a:r>
            <a:r>
              <a:rPr lang="en-US" altLang="zh-CN" sz="1800" dirty="0">
                <a:solidFill>
                  <a:srgbClr val="5C5C5C"/>
                </a:solidFill>
                <a:latin typeface="微软雅黑" panose="020B0503020204020204" pitchFamily="34" charset="-122"/>
                <a:ea typeface="微软雅黑" panose="020B0503020204020204" pitchFamily="34" charset="-122"/>
              </a:rPr>
              <a:t>/e</a:t>
            </a:r>
            <a:endParaRPr lang="zh-CN" altLang="en-US" dirty="0"/>
          </a:p>
        </p:txBody>
      </p:sp>
      <p:pic>
        <p:nvPicPr>
          <p:cNvPr id="15" name="Graphic 14" descr="Close outlin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37212" y="3740317"/>
            <a:ext cx="2635624" cy="263562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Tokenization for LLMs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134152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BPE </a:t>
            </a:r>
            <a:r>
              <a:rPr lang="zh-CN" altLang="en-US" b="1" dirty="0">
                <a:solidFill>
                  <a:srgbClr val="0339A6"/>
                </a:solidFill>
                <a:latin typeface="微软雅黑" panose="020B0503020204020204" pitchFamily="34" charset="-122"/>
                <a:ea typeface="微软雅黑" panose="020B0503020204020204" pitchFamily="34" charset="-122"/>
              </a:rPr>
              <a:t>（</a:t>
            </a:r>
            <a:r>
              <a:rPr lang="en-US" altLang="zh-CN" b="1" dirty="0">
                <a:solidFill>
                  <a:srgbClr val="0339A6"/>
                </a:solidFill>
                <a:latin typeface="微软雅黑" panose="020B0503020204020204" pitchFamily="34" charset="-122"/>
                <a:ea typeface="微软雅黑" panose="020B0503020204020204" pitchFamily="34" charset="-122"/>
              </a:rPr>
              <a:t>Byte Pairing Encoder</a:t>
            </a:r>
            <a:r>
              <a:rPr lang="zh-CN" altLang="en-US" b="1" dirty="0">
                <a:solidFill>
                  <a:srgbClr val="0339A6"/>
                </a:solidFill>
                <a:latin typeface="微软雅黑" panose="020B0503020204020204" pitchFamily="34" charset="-122"/>
                <a:ea typeface="微软雅黑" panose="020B0503020204020204" pitchFamily="34" charset="-122"/>
              </a:rPr>
              <a:t>）</a:t>
            </a:r>
            <a:endParaRPr lang="zh-CN" altLang="en-US"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BPE is a sub-word tokenizer.</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BPE is the most popular tokenizer for LLMs now, used by </a:t>
            </a:r>
            <a:r>
              <a:rPr lang="en-US" altLang="zh-CN" sz="1600" b="1" dirty="0">
                <a:solidFill>
                  <a:srgbClr val="C00000"/>
                </a:solidFill>
                <a:latin typeface="微软雅黑" panose="020B0503020204020204" pitchFamily="34" charset="-122"/>
                <a:ea typeface="微软雅黑" panose="020B0503020204020204" pitchFamily="34" charset="-122"/>
              </a:rPr>
              <a:t>GPT/</a:t>
            </a:r>
            <a:r>
              <a:rPr lang="en-US" altLang="zh-CN" sz="1600" b="1" dirty="0" err="1">
                <a:solidFill>
                  <a:srgbClr val="C00000"/>
                </a:solidFill>
                <a:latin typeface="微软雅黑" panose="020B0503020204020204" pitchFamily="34" charset="-122"/>
                <a:ea typeface="微软雅黑" panose="020B0503020204020204" pitchFamily="34" charset="-122"/>
              </a:rPr>
              <a:t>LLaMa</a:t>
            </a:r>
            <a:r>
              <a:rPr lang="en-US" altLang="zh-CN" sz="1600" b="1" dirty="0">
                <a:solidFill>
                  <a:srgbClr val="C00000"/>
                </a:solidFill>
                <a:latin typeface="微软雅黑" panose="020B0503020204020204" pitchFamily="34" charset="-122"/>
                <a:ea typeface="微软雅黑" panose="020B0503020204020204" pitchFamily="34" charset="-122"/>
              </a:rPr>
              <a:t>/</a:t>
            </a:r>
            <a:r>
              <a:rPr lang="en-US" altLang="zh-CN" sz="1600" b="1" dirty="0" err="1">
                <a:solidFill>
                  <a:srgbClr val="C00000"/>
                </a:solidFill>
                <a:latin typeface="微软雅黑" panose="020B0503020204020204" pitchFamily="34" charset="-122"/>
                <a:ea typeface="微软雅黑" panose="020B0503020204020204" pitchFamily="34" charset="-122"/>
              </a:rPr>
              <a:t>Qwen</a:t>
            </a:r>
            <a:r>
              <a:rPr lang="en-US" altLang="zh-CN" sz="1600" dirty="0">
                <a:solidFill>
                  <a:srgbClr val="5C5C5C"/>
                </a:solidFill>
                <a:latin typeface="微软雅黑" panose="020B0503020204020204" pitchFamily="34" charset="-122"/>
                <a:ea typeface="微软雅黑" panose="020B0503020204020204" pitchFamily="34" charset="-122"/>
              </a:rPr>
              <a:t> …(should be BBPE)  </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96"/>
          <p:cNvSpPr/>
          <p:nvPr/>
        </p:nvSpPr>
        <p:spPr>
          <a:xfrm>
            <a:off x="569616" y="2407573"/>
            <a:ext cx="10022109" cy="1116781"/>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Algorithm</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200000"/>
              </a:lnSpc>
            </a:pPr>
            <a:r>
              <a:rPr lang="en-US" altLang="zh-CN" sz="1800" b="1" dirty="0">
                <a:latin typeface="微软雅黑" panose="020B0503020204020204" pitchFamily="34" charset="-122"/>
                <a:ea typeface="微软雅黑" panose="020B0503020204020204" pitchFamily="34" charset="-122"/>
              </a:rPr>
              <a:t>Iteration 1:</a:t>
            </a:r>
            <a:endParaRPr lang="en-US" altLang="zh-CN"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734416" y="3590754"/>
            <a:ext cx="1883278" cy="369332"/>
          </a:xfrm>
          <a:prstGeom prst="rect">
            <a:avLst/>
          </a:prstGeom>
          <a:noFill/>
        </p:spPr>
        <p:txBody>
          <a:bodyPr wrap="square">
            <a:spAutoFit/>
          </a:bodyPr>
          <a:lstStyle/>
          <a:p>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Vocabulary</a:t>
            </a:r>
            <a:endParaRPr lang="zh-CN" altLang="en-US" dirty="0"/>
          </a:p>
        </p:txBody>
      </p:sp>
      <p:sp>
        <p:nvSpPr>
          <p:cNvPr id="10" name="TextBox 9"/>
          <p:cNvSpPr txBox="1"/>
          <p:nvPr/>
        </p:nvSpPr>
        <p:spPr>
          <a:xfrm>
            <a:off x="3858716" y="3626546"/>
            <a:ext cx="1442703" cy="646331"/>
          </a:xfrm>
          <a:prstGeom prst="rect">
            <a:avLst/>
          </a:prstGeom>
          <a:noFill/>
        </p:spPr>
        <p:txBody>
          <a:bodyPr wrap="square">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Vocabulary Pairs</a:t>
            </a:r>
            <a:endParaRPr lang="zh-CN" altLang="en-US" dirty="0"/>
          </a:p>
        </p:txBody>
      </p:sp>
      <p:pic>
        <p:nvPicPr>
          <p:cNvPr id="16" name="Picture 15"/>
          <p:cNvPicPr>
            <a:picLocks noChangeAspect="1"/>
          </p:cNvPicPr>
          <p:nvPr/>
        </p:nvPicPr>
        <p:blipFill>
          <a:blip r:embed="rId1"/>
          <a:stretch>
            <a:fillRect/>
          </a:stretch>
        </p:blipFill>
        <p:spPr>
          <a:xfrm>
            <a:off x="776495" y="4124570"/>
            <a:ext cx="2791215" cy="1143160"/>
          </a:xfrm>
          <a:prstGeom prst="rect">
            <a:avLst/>
          </a:prstGeom>
        </p:spPr>
      </p:pic>
      <p:pic>
        <p:nvPicPr>
          <p:cNvPr id="18" name="Picture 17"/>
          <p:cNvPicPr>
            <a:picLocks noChangeAspect="1"/>
          </p:cNvPicPr>
          <p:nvPr/>
        </p:nvPicPr>
        <p:blipFill>
          <a:blip r:embed="rId2"/>
          <a:srcRect t="2581"/>
          <a:stretch>
            <a:fillRect/>
          </a:stretch>
        </p:blipFill>
        <p:spPr>
          <a:xfrm>
            <a:off x="5428313" y="3293896"/>
            <a:ext cx="2048161" cy="3238890"/>
          </a:xfrm>
          <a:prstGeom prst="rect">
            <a:avLst/>
          </a:prstGeom>
        </p:spPr>
      </p:pic>
      <p:sp>
        <p:nvSpPr>
          <p:cNvPr id="19" name="Rectangle 18"/>
          <p:cNvSpPr/>
          <p:nvPr/>
        </p:nvSpPr>
        <p:spPr>
          <a:xfrm>
            <a:off x="5428313" y="3231143"/>
            <a:ext cx="1743452" cy="291920"/>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21" name="Picture 20"/>
          <p:cNvPicPr>
            <a:picLocks noChangeAspect="1"/>
          </p:cNvPicPr>
          <p:nvPr/>
        </p:nvPicPr>
        <p:blipFill>
          <a:blip r:embed="rId3"/>
          <a:stretch>
            <a:fillRect/>
          </a:stretch>
        </p:blipFill>
        <p:spPr>
          <a:xfrm>
            <a:off x="8799876" y="4007952"/>
            <a:ext cx="2543530" cy="1086002"/>
          </a:xfrm>
          <a:prstGeom prst="rect">
            <a:avLst/>
          </a:prstGeom>
        </p:spPr>
      </p:pic>
      <p:sp>
        <p:nvSpPr>
          <p:cNvPr id="22" name="Arrow: Right 21"/>
          <p:cNvSpPr/>
          <p:nvPr/>
        </p:nvSpPr>
        <p:spPr>
          <a:xfrm>
            <a:off x="3280707" y="4306186"/>
            <a:ext cx="632469" cy="71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rrow: Right 22"/>
          <p:cNvSpPr/>
          <p:nvPr/>
        </p:nvSpPr>
        <p:spPr>
          <a:xfrm>
            <a:off x="7821940" y="4272877"/>
            <a:ext cx="632469" cy="71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8614393" y="3580379"/>
            <a:ext cx="2636313" cy="369332"/>
          </a:xfrm>
          <a:prstGeom prst="rect">
            <a:avLst/>
          </a:prstGeom>
          <a:noFill/>
        </p:spPr>
        <p:txBody>
          <a:bodyPr wrap="square">
            <a:spAutoFit/>
          </a:bodyPr>
          <a:lstStyle/>
          <a:p>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Updated Vocabulary</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5397513" y="1200977"/>
            <a:ext cx="2067213" cy="3029373"/>
          </a:xfrm>
          <a:prstGeom prst="rect">
            <a:avLst/>
          </a:prstGeom>
        </p:spPr>
      </p:pic>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Tokenization for LLMs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731839" y="1833672"/>
            <a:ext cx="1883278" cy="369332"/>
          </a:xfrm>
          <a:prstGeom prst="rect">
            <a:avLst/>
          </a:prstGeom>
          <a:noFill/>
        </p:spPr>
        <p:txBody>
          <a:bodyPr wrap="square">
            <a:spAutoFit/>
          </a:bodyPr>
          <a:lstStyle/>
          <a:p>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Vocabulary</a:t>
            </a:r>
            <a:endParaRPr lang="zh-CN" altLang="en-US" dirty="0"/>
          </a:p>
        </p:txBody>
      </p:sp>
      <p:sp>
        <p:nvSpPr>
          <p:cNvPr id="10" name="TextBox 9"/>
          <p:cNvSpPr txBox="1"/>
          <p:nvPr/>
        </p:nvSpPr>
        <p:spPr>
          <a:xfrm>
            <a:off x="3856139" y="1869464"/>
            <a:ext cx="1442703" cy="646331"/>
          </a:xfrm>
          <a:prstGeom prst="rect">
            <a:avLst/>
          </a:prstGeom>
          <a:noFill/>
        </p:spPr>
        <p:txBody>
          <a:bodyPr wrap="square">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Vocabulary Pairs</a:t>
            </a:r>
            <a:endParaRPr lang="zh-CN" altLang="en-US" dirty="0"/>
          </a:p>
        </p:txBody>
      </p:sp>
      <p:sp>
        <p:nvSpPr>
          <p:cNvPr id="19" name="Rectangle 18"/>
          <p:cNvSpPr/>
          <p:nvPr/>
        </p:nvSpPr>
        <p:spPr>
          <a:xfrm>
            <a:off x="5423093" y="1165185"/>
            <a:ext cx="1743452" cy="291920"/>
          </a:xfrm>
          <a:prstGeom prst="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Arrow: Right 21"/>
          <p:cNvSpPr/>
          <p:nvPr/>
        </p:nvSpPr>
        <p:spPr>
          <a:xfrm>
            <a:off x="3278130" y="2549104"/>
            <a:ext cx="632469" cy="71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rrow: Right 22"/>
          <p:cNvSpPr/>
          <p:nvPr/>
        </p:nvSpPr>
        <p:spPr>
          <a:xfrm>
            <a:off x="7819363" y="2515795"/>
            <a:ext cx="632469" cy="71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8611816" y="1823297"/>
            <a:ext cx="2636313" cy="369332"/>
          </a:xfrm>
          <a:prstGeom prst="rect">
            <a:avLst/>
          </a:prstGeom>
          <a:noFill/>
        </p:spPr>
        <p:txBody>
          <a:bodyPr wrap="square">
            <a:spAutoFit/>
          </a:bodyPr>
          <a:lstStyle/>
          <a:p>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Updated Vocabulary</a:t>
            </a:r>
            <a:endParaRPr lang="zh-CN" altLang="en-US" dirty="0"/>
          </a:p>
        </p:txBody>
      </p:sp>
      <p:sp>
        <p:nvSpPr>
          <p:cNvPr id="6" name="TextBox 5"/>
          <p:cNvSpPr txBox="1"/>
          <p:nvPr/>
        </p:nvSpPr>
        <p:spPr>
          <a:xfrm>
            <a:off x="731839" y="1218037"/>
            <a:ext cx="6096000" cy="562783"/>
          </a:xfrm>
          <a:prstGeom prst="rect">
            <a:avLst/>
          </a:prstGeom>
          <a:noFill/>
        </p:spPr>
        <p:txBody>
          <a:bodyPr wrap="square">
            <a:spAutoFit/>
          </a:bodyPr>
          <a:lstStyle/>
          <a:p>
            <a:pPr algn="just">
              <a:lnSpc>
                <a:spcPct val="200000"/>
              </a:lnSpc>
            </a:pPr>
            <a:r>
              <a:rPr lang="en-US" altLang="zh-CN" sz="1800" b="1" dirty="0">
                <a:latin typeface="微软雅黑" panose="020B0503020204020204" pitchFamily="34" charset="-122"/>
                <a:ea typeface="微软雅黑" panose="020B0503020204020204" pitchFamily="34" charset="-122"/>
              </a:rPr>
              <a:t>Iteration 2:</a:t>
            </a:r>
            <a:endParaRPr lang="en-US" altLang="zh-CN" b="1" dirty="0">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2"/>
          <a:stretch>
            <a:fillRect/>
          </a:stretch>
        </p:blipFill>
        <p:spPr>
          <a:xfrm>
            <a:off x="543165" y="2255856"/>
            <a:ext cx="2562583" cy="1066949"/>
          </a:xfrm>
          <a:prstGeom prst="rect">
            <a:avLst/>
          </a:prstGeom>
        </p:spPr>
      </p:pic>
      <p:pic>
        <p:nvPicPr>
          <p:cNvPr id="15" name="Picture 14"/>
          <p:cNvPicPr>
            <a:picLocks noChangeAspect="1"/>
          </p:cNvPicPr>
          <p:nvPr/>
        </p:nvPicPr>
        <p:blipFill>
          <a:blip r:embed="rId3"/>
          <a:stretch>
            <a:fillRect/>
          </a:stretch>
        </p:blipFill>
        <p:spPr>
          <a:xfrm>
            <a:off x="8928171" y="2378780"/>
            <a:ext cx="2600688" cy="1057423"/>
          </a:xfrm>
          <a:prstGeom prst="rect">
            <a:avLst/>
          </a:prstGeom>
        </p:spPr>
      </p:pic>
      <p:sp>
        <p:nvSpPr>
          <p:cNvPr id="20" name="TextBox 19"/>
          <p:cNvSpPr txBox="1"/>
          <p:nvPr/>
        </p:nvSpPr>
        <p:spPr>
          <a:xfrm>
            <a:off x="731839" y="3613245"/>
            <a:ext cx="11083643" cy="2674899"/>
          </a:xfrm>
          <a:prstGeom prst="rect">
            <a:avLst/>
          </a:prstGeom>
          <a:noFill/>
        </p:spPr>
        <p:txBody>
          <a:bodyPr wrap="square">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BPE Algorithm.</a:t>
            </a:r>
            <a:endParaRPr lang="en-US" altLang="zh-CN" b="1" dirty="0">
              <a:solidFill>
                <a:srgbClr val="0339A6"/>
              </a:solidFill>
              <a:latin typeface="微软雅黑" panose="020B0503020204020204" pitchFamily="34" charset="-122"/>
              <a:ea typeface="微软雅黑" panose="020B0503020204020204" pitchFamily="34" charset="-122"/>
            </a:endParaRPr>
          </a:p>
          <a:p>
            <a:pPr marL="342900" indent="-342900" algn="just">
              <a:lnSpc>
                <a:spcPct val="150000"/>
              </a:lnSpc>
              <a:buAutoNum type="arabicPeriod"/>
            </a:pPr>
            <a:r>
              <a:rPr lang="en-US" altLang="zh-CN" dirty="0">
                <a:latin typeface="微软雅黑" panose="020B0503020204020204" pitchFamily="34" charset="-122"/>
                <a:ea typeface="微软雅黑" panose="020B0503020204020204" pitchFamily="34" charset="-122"/>
              </a:rPr>
              <a:t>Initialize vocabulary, broken down into characters. </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AutoNum type="arabicPeriod"/>
            </a:pPr>
            <a:r>
              <a:rPr lang="en-US" altLang="zh-CN" dirty="0">
                <a:latin typeface="微软雅黑" panose="020B0503020204020204" pitchFamily="34" charset="-122"/>
                <a:ea typeface="微软雅黑" panose="020B0503020204020204" pitchFamily="34" charset="-122"/>
              </a:rPr>
              <a:t>Count pair frequencies.</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AutoNum type="arabicPeriod"/>
            </a:pPr>
            <a:r>
              <a:rPr lang="en-US" altLang="zh-CN" dirty="0">
                <a:latin typeface="微软雅黑" panose="020B0503020204020204" pitchFamily="34" charset="-122"/>
                <a:ea typeface="微软雅黑" panose="020B0503020204020204" pitchFamily="34" charset="-122"/>
              </a:rPr>
              <a:t>Merge the most frequent pair.</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AutoNum type="arabicPeriod"/>
            </a:pPr>
            <a:r>
              <a:rPr lang="en-US" altLang="zh-CN" dirty="0">
                <a:latin typeface="微软雅黑" panose="020B0503020204020204" pitchFamily="34" charset="-122"/>
                <a:ea typeface="微软雅黑" panose="020B0503020204020204" pitchFamily="34" charset="-122"/>
              </a:rPr>
              <a:t>Update the corpus.</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AutoNum type="arabicPeriod"/>
            </a:pPr>
            <a:r>
              <a:rPr lang="en-US" altLang="zh-CN" dirty="0">
                <a:latin typeface="微软雅黑" panose="020B0503020204020204" pitchFamily="34" charset="-122"/>
                <a:ea typeface="微软雅黑" panose="020B0503020204020204" pitchFamily="34" charset="-122"/>
              </a:rPr>
              <a:t>Repeat step 2-4 for a predefined number of merges.</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a:solidFill>
                  <a:srgbClr val="0339A6"/>
                </a:solidFill>
                <a:latin typeface="微软雅黑" panose="020B0503020204020204" pitchFamily="34" charset="-122"/>
                <a:ea typeface="微软雅黑" panose="020B0503020204020204" pitchFamily="34" charset="-122"/>
              </a:rPr>
              <a:t>Tokenization for LLMs - BBPE</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TextBox 19"/>
          <p:cNvSpPr txBox="1"/>
          <p:nvPr/>
        </p:nvSpPr>
        <p:spPr>
          <a:xfrm>
            <a:off x="660121" y="1354139"/>
            <a:ext cx="7162155" cy="4336893"/>
          </a:xfrm>
          <a:prstGeom prst="rect">
            <a:avLst/>
          </a:prstGeom>
          <a:noFill/>
        </p:spPr>
        <p:txBody>
          <a:bodyPr wrap="square">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What is BBPE – Byte-level BPE</a:t>
            </a:r>
            <a:endParaRPr lang="en-US" altLang="zh-CN" b="1" dirty="0">
              <a:solidFill>
                <a:srgbClr val="0339A6"/>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BPE operates at the character level (suitable for alphabetic languages)</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BBPE operates at the byte level</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BBPE uses UTF-8. UTF-8 is a universal character encoding system. It supports English, Chinese, Spanish, Arabic, French, and Russian etc.</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Using byte-level encoding instead of character level solves the problem of OOV.</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1"/>
          <a:stretch>
            <a:fillRect/>
          </a:stretch>
        </p:blipFill>
        <p:spPr>
          <a:xfrm>
            <a:off x="8030730" y="1545339"/>
            <a:ext cx="3429431" cy="4346297"/>
          </a:xfrm>
          <a:prstGeom prst="rect">
            <a:avLst/>
          </a:prstGeom>
        </p:spPr>
      </p:pic>
      <p:pic>
        <p:nvPicPr>
          <p:cNvPr id="2050" name="Picture 2" descr="寻味陕西｜陕西八大怪之面条像裤带—biangbiang面为啥叫biangbiang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489" y="4902532"/>
            <a:ext cx="2339787" cy="1576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8030730" y="5935177"/>
            <a:ext cx="3429431" cy="5443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Namely</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3" name="Picture 2" descr="Deep Neural Network (DNN) Explained | by ZOMEV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7928" y="1302122"/>
            <a:ext cx="7359948" cy="2349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p:cNvSpPr txBox="1"/>
              <p:nvPr/>
            </p:nvSpPr>
            <p:spPr>
              <a:xfrm>
                <a:off x="2127928" y="4099254"/>
                <a:ext cx="2676678" cy="923330"/>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𝐚</m:t>
                          </m:r>
                        </m:e>
                        <m:sub>
                          <m:r>
                            <a:rPr lang="en-US" altLang="zh-CN" sz="1800" b="1" i="0" smtClean="0">
                              <a:solidFill>
                                <a:srgbClr val="5C5C5C"/>
                              </a:solidFill>
                              <a:latin typeface="Cambria Math" panose="02040503050406030204" pitchFamily="18" charset="0"/>
                              <a:ea typeface="微软雅黑" panose="020B0503020204020204" pitchFamily="34" charset="-122"/>
                            </a:rPr>
                            <m:t>𝟏</m:t>
                          </m:r>
                        </m:sub>
                      </m:sSub>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i="1" smtClean="0">
                          <a:solidFill>
                            <a:srgbClr val="5C5C5C"/>
                          </a:solidFill>
                          <a:latin typeface="Cambria Math" panose="02040503050406030204" pitchFamily="18" charset="0"/>
                          <a:ea typeface="微软雅黑" panose="020B0503020204020204" pitchFamily="34" charset="-122"/>
                        </a:rPr>
                        <m:t>𝜎</m:t>
                      </m:r>
                      <m:r>
                        <a:rPr lang="en-US" altLang="zh-CN" sz="180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𝐖</m:t>
                          </m:r>
                        </m:e>
                        <m:sub>
                          <m:r>
                            <a:rPr lang="en-US" altLang="zh-CN" sz="1800" b="1">
                              <a:solidFill>
                                <a:srgbClr val="5C5C5C"/>
                              </a:solidFill>
                              <a:latin typeface="Cambria Math" panose="02040503050406030204" pitchFamily="18" charset="0"/>
                              <a:ea typeface="微软雅黑" panose="020B0503020204020204" pitchFamily="34" charset="-122"/>
                            </a:rPr>
                            <m:t>𝟏</m:t>
                          </m:r>
                        </m:sub>
                      </m:sSub>
                      <m:r>
                        <a:rPr lang="en-US" altLang="zh-CN" sz="1800" i="1">
                          <a:solidFill>
                            <a:srgbClr val="5C5C5C"/>
                          </a:solidFill>
                          <a:latin typeface="Cambria Math" panose="02040503050406030204" pitchFamily="18" charset="0"/>
                          <a:ea typeface="Cambria Math" panose="02040503050406030204" pitchFamily="18" charset="0"/>
                        </a:rPr>
                        <m:t>∙</m:t>
                      </m:r>
                      <m:r>
                        <a:rPr lang="en-US" altLang="zh-CN" sz="1800" b="1">
                          <a:solidFill>
                            <a:srgbClr val="5C5C5C"/>
                          </a:solidFill>
                          <a:latin typeface="Cambria Math" panose="02040503050406030204" pitchFamily="18" charset="0"/>
                          <a:ea typeface="微软雅黑" panose="020B0503020204020204" pitchFamily="34" charset="-122"/>
                        </a:rPr>
                        <m:t>𝐱</m:t>
                      </m:r>
                      <m:r>
                        <a:rPr lang="en-US" altLang="zh-CN" sz="1800" i="1">
                          <a:solidFill>
                            <a:srgbClr val="5C5C5C"/>
                          </a:solidFill>
                          <a:latin typeface="Cambria Math" panose="02040503050406030204" pitchFamily="18" charset="0"/>
                          <a:ea typeface="微软雅黑" panose="020B0503020204020204" pitchFamily="34" charset="-122"/>
                        </a:rPr>
                        <m:t> +</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𝐛</m:t>
                          </m:r>
                        </m:e>
                        <m:sub>
                          <m:r>
                            <a:rPr lang="en-US" altLang="zh-CN" sz="1800" b="1">
                              <a:solidFill>
                                <a:srgbClr val="5C5C5C"/>
                              </a:solidFill>
                              <a:latin typeface="Cambria Math" panose="02040503050406030204" pitchFamily="18" charset="0"/>
                              <a:ea typeface="微软雅黑" panose="020B0503020204020204" pitchFamily="34" charset="-122"/>
                            </a:rPr>
                            <m:t>𝟏</m:t>
                          </m:r>
                        </m:sub>
                      </m:sSub>
                      <m:r>
                        <a:rPr lang="en-US" altLang="zh-CN" sz="1800" i="1">
                          <a:solidFill>
                            <a:srgbClr val="5C5C5C"/>
                          </a:solidFill>
                          <a:latin typeface="Cambria Math" panose="02040503050406030204" pitchFamily="18" charset="0"/>
                          <a:ea typeface="微软雅黑" panose="020B0503020204020204" pitchFamily="34" charset="-122"/>
                        </a:rPr>
                        <m:t>)</m:t>
                      </m:r>
                    </m:oMath>
                  </m:oMathPara>
                </a14:m>
                <a:endParaRPr lang="en-US" altLang="zh-CN" sz="1800" b="1" i="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800" b="1" i="0" smtClean="0">
                          <a:solidFill>
                            <a:srgbClr val="5C5C5C"/>
                          </a:solidFill>
                          <a:latin typeface="Cambria Math" panose="02040503050406030204" pitchFamily="18" charset="0"/>
                          <a:ea typeface="微软雅黑" panose="020B0503020204020204" pitchFamily="34" charset="-122"/>
                        </a:rPr>
                        <m:t>𝐨</m:t>
                      </m:r>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b="0" i="1" smtClean="0">
                          <a:solidFill>
                            <a:srgbClr val="5C5C5C"/>
                          </a:solidFill>
                          <a:latin typeface="Cambria Math" panose="02040503050406030204" pitchFamily="18" charset="0"/>
                          <a:ea typeface="微软雅黑" panose="020B0503020204020204" pitchFamily="34" charset="-122"/>
                        </a:rPr>
                        <m:t>𝜎</m:t>
                      </m:r>
                      <m:d>
                        <m:dPr>
                          <m:ctrlPr>
                            <a:rPr lang="en-US" altLang="zh-CN" sz="18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𝐖</m:t>
                              </m:r>
                            </m:e>
                            <m:sub>
                              <m:r>
                                <a:rPr lang="en-US" altLang="zh-CN" sz="1800" b="1" i="0" smtClean="0">
                                  <a:solidFill>
                                    <a:srgbClr val="5C5C5C"/>
                                  </a:solidFill>
                                  <a:latin typeface="Cambria Math" panose="02040503050406030204" pitchFamily="18" charset="0"/>
                                  <a:ea typeface="微软雅黑" panose="020B0503020204020204" pitchFamily="34" charset="-122"/>
                                </a:rPr>
                                <m:t>𝟐</m:t>
                              </m:r>
                            </m:sub>
                          </m:sSub>
                          <m:r>
                            <a:rPr lang="en-US" altLang="zh-CN" sz="1800" b="0" i="1" smtClean="0">
                              <a:solidFill>
                                <a:srgbClr val="5C5C5C"/>
                              </a:solidFill>
                              <a:latin typeface="Cambria Math" panose="02040503050406030204" pitchFamily="18" charset="0"/>
                              <a:ea typeface="Cambria Math" panose="02040503050406030204" pitchFamily="18" charset="0"/>
                            </a:rPr>
                            <m:t>∙</m:t>
                          </m:r>
                          <m:sSub>
                            <m:sSubPr>
                              <m:ctrlPr>
                                <a:rPr lang="en-US" altLang="zh-CN" b="1" i="1">
                                  <a:solidFill>
                                    <a:srgbClr val="5C5C5C"/>
                                  </a:solidFill>
                                  <a:latin typeface="Cambria Math" panose="02040503050406030204" pitchFamily="18" charset="0"/>
                                  <a:ea typeface="微软雅黑" panose="020B0503020204020204" pitchFamily="34" charset="-122"/>
                                </a:rPr>
                              </m:ctrlPr>
                            </m:sSubPr>
                            <m:e>
                              <m:r>
                                <a:rPr lang="en-US" altLang="zh-CN" b="1">
                                  <a:solidFill>
                                    <a:srgbClr val="5C5C5C"/>
                                  </a:solidFill>
                                  <a:latin typeface="Cambria Math" panose="02040503050406030204" pitchFamily="18" charset="0"/>
                                  <a:ea typeface="微软雅黑" panose="020B0503020204020204" pitchFamily="34" charset="-122"/>
                                </a:rPr>
                                <m:t>𝐚</m:t>
                              </m:r>
                            </m:e>
                            <m:sub>
                              <m:r>
                                <a:rPr lang="en-US" altLang="zh-CN" b="1">
                                  <a:solidFill>
                                    <a:srgbClr val="5C5C5C"/>
                                  </a:solidFill>
                                  <a:latin typeface="Cambria Math" panose="02040503050406030204" pitchFamily="18" charset="0"/>
                                  <a:ea typeface="微软雅黑" panose="020B0503020204020204" pitchFamily="34" charset="-122"/>
                                </a:rPr>
                                <m:t>𝟏</m:t>
                              </m:r>
                            </m:sub>
                          </m:sSub>
                          <m:r>
                            <a:rPr lang="en-US" altLang="zh-CN" sz="1800" b="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𝐛</m:t>
                              </m:r>
                            </m:e>
                            <m:sub>
                              <m:r>
                                <a:rPr lang="en-US" altLang="zh-CN" sz="1800" b="1" i="0" smtClean="0">
                                  <a:solidFill>
                                    <a:srgbClr val="5C5C5C"/>
                                  </a:solidFill>
                                  <a:latin typeface="Cambria Math" panose="02040503050406030204" pitchFamily="18" charset="0"/>
                                  <a:ea typeface="微软雅黑" panose="020B0503020204020204" pitchFamily="34" charset="-122"/>
                                </a:rPr>
                                <m:t>𝟐</m:t>
                              </m:r>
                            </m:sub>
                          </m:sSub>
                        </m:e>
                      </m:d>
                    </m:oMath>
                  </m:oMathPara>
                </a14:m>
                <a:endParaRPr lang="en-US" altLang="zh-CN" sz="1800" b="0" dirty="0">
                  <a:solidFill>
                    <a:srgbClr val="5C5C5C"/>
                  </a:solidFill>
                  <a:latin typeface="微软雅黑" panose="020B0503020204020204" pitchFamily="34" charset="-122"/>
                  <a:ea typeface="微软雅黑" panose="020B0503020204020204" pitchFamily="34"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2127928" y="4099254"/>
                <a:ext cx="2676678" cy="923330"/>
              </a:xfrm>
              <a:prstGeom prst="rect">
                <a:avLst/>
              </a:prstGeom>
              <a:blipFill rotWithShape="1">
                <a:blip r:embed="rId2"/>
                <a:stretch>
                  <a:fillRect l="-2" t="-36" r="7"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5807902" y="4099254"/>
                <a:ext cx="2676678" cy="2169825"/>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𝐚</m:t>
                          </m:r>
                        </m:e>
                        <m:sub>
                          <m:r>
                            <a:rPr lang="en-US" altLang="zh-CN" sz="1800" b="1" i="0" smtClean="0">
                              <a:solidFill>
                                <a:srgbClr val="5C5C5C"/>
                              </a:solidFill>
                              <a:latin typeface="Cambria Math" panose="02040503050406030204" pitchFamily="18" charset="0"/>
                              <a:ea typeface="微软雅黑" panose="020B0503020204020204" pitchFamily="34" charset="-122"/>
                            </a:rPr>
                            <m:t>𝟏</m:t>
                          </m:r>
                        </m:sub>
                      </m:sSub>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i="1" smtClean="0">
                          <a:solidFill>
                            <a:srgbClr val="5C5C5C"/>
                          </a:solidFill>
                          <a:latin typeface="Cambria Math" panose="02040503050406030204" pitchFamily="18" charset="0"/>
                          <a:ea typeface="微软雅黑" panose="020B0503020204020204" pitchFamily="34" charset="-122"/>
                        </a:rPr>
                        <m:t>𝜎</m:t>
                      </m:r>
                      <m:r>
                        <a:rPr lang="en-US" altLang="zh-CN" sz="180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𝐖</m:t>
                          </m:r>
                        </m:e>
                        <m:sub>
                          <m:r>
                            <a:rPr lang="en-US" altLang="zh-CN" sz="1800" b="1">
                              <a:solidFill>
                                <a:srgbClr val="5C5C5C"/>
                              </a:solidFill>
                              <a:latin typeface="Cambria Math" panose="02040503050406030204" pitchFamily="18" charset="0"/>
                              <a:ea typeface="微软雅黑" panose="020B0503020204020204" pitchFamily="34" charset="-122"/>
                            </a:rPr>
                            <m:t>𝟏</m:t>
                          </m:r>
                        </m:sub>
                      </m:sSub>
                      <m:r>
                        <a:rPr lang="en-US" altLang="zh-CN" sz="1800" i="1">
                          <a:solidFill>
                            <a:srgbClr val="5C5C5C"/>
                          </a:solidFill>
                          <a:latin typeface="Cambria Math" panose="02040503050406030204" pitchFamily="18" charset="0"/>
                          <a:ea typeface="Cambria Math" panose="02040503050406030204" pitchFamily="18" charset="0"/>
                        </a:rPr>
                        <m:t>∙</m:t>
                      </m:r>
                      <m:r>
                        <a:rPr lang="en-US" altLang="zh-CN" sz="1800" b="1">
                          <a:solidFill>
                            <a:srgbClr val="5C5C5C"/>
                          </a:solidFill>
                          <a:latin typeface="Cambria Math" panose="02040503050406030204" pitchFamily="18" charset="0"/>
                          <a:ea typeface="微软雅黑" panose="020B0503020204020204" pitchFamily="34" charset="-122"/>
                        </a:rPr>
                        <m:t>𝐱</m:t>
                      </m:r>
                      <m:r>
                        <a:rPr lang="en-US" altLang="zh-CN" sz="1800" i="1">
                          <a:solidFill>
                            <a:srgbClr val="5C5C5C"/>
                          </a:solidFill>
                          <a:latin typeface="Cambria Math" panose="02040503050406030204" pitchFamily="18" charset="0"/>
                          <a:ea typeface="微软雅黑" panose="020B0503020204020204" pitchFamily="34" charset="-122"/>
                        </a:rPr>
                        <m:t> +</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𝐛</m:t>
                          </m:r>
                        </m:e>
                        <m:sub>
                          <m:r>
                            <a:rPr lang="en-US" altLang="zh-CN" sz="1800" b="1">
                              <a:solidFill>
                                <a:srgbClr val="5C5C5C"/>
                              </a:solidFill>
                              <a:latin typeface="Cambria Math" panose="02040503050406030204" pitchFamily="18" charset="0"/>
                              <a:ea typeface="微软雅黑" panose="020B0503020204020204" pitchFamily="34" charset="-122"/>
                            </a:rPr>
                            <m:t>𝟏</m:t>
                          </m:r>
                        </m:sub>
                      </m:sSub>
                      <m:r>
                        <a:rPr lang="en-US" altLang="zh-CN" sz="1800" i="1">
                          <a:solidFill>
                            <a:srgbClr val="5C5C5C"/>
                          </a:solidFill>
                          <a:latin typeface="Cambria Math" panose="02040503050406030204" pitchFamily="18" charset="0"/>
                          <a:ea typeface="微软雅黑" panose="020B0503020204020204" pitchFamily="34" charset="-122"/>
                        </a:rPr>
                        <m:t>)</m:t>
                      </m:r>
                    </m:oMath>
                  </m:oMathPara>
                </a14:m>
                <a:endParaRPr lang="en-US" altLang="zh-CN" sz="1800" b="1" i="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𝐚</m:t>
                          </m:r>
                        </m:e>
                        <m:sub>
                          <m:r>
                            <a:rPr lang="en-US" altLang="zh-CN" sz="1800" b="1" i="1" smtClean="0">
                              <a:solidFill>
                                <a:srgbClr val="5C5C5C"/>
                              </a:solidFill>
                              <a:latin typeface="Cambria Math" panose="02040503050406030204" pitchFamily="18" charset="0"/>
                              <a:ea typeface="微软雅黑" panose="020B0503020204020204" pitchFamily="34" charset="-122"/>
                            </a:rPr>
                            <m:t>𝟐</m:t>
                          </m:r>
                        </m:sub>
                      </m:sSub>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i="1" smtClean="0">
                          <a:solidFill>
                            <a:srgbClr val="5C5C5C"/>
                          </a:solidFill>
                          <a:latin typeface="Cambria Math" panose="02040503050406030204" pitchFamily="18" charset="0"/>
                          <a:ea typeface="微软雅黑" panose="020B0503020204020204" pitchFamily="34" charset="-122"/>
                        </a:rPr>
                        <m:t>𝜎</m:t>
                      </m:r>
                      <m:r>
                        <a:rPr lang="en-US" altLang="zh-CN" sz="180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𝐖</m:t>
                          </m:r>
                        </m:e>
                        <m:sub>
                          <m:r>
                            <a:rPr lang="en-US" altLang="zh-CN" sz="1800" b="1" i="1" smtClean="0">
                              <a:solidFill>
                                <a:srgbClr val="5C5C5C"/>
                              </a:solidFill>
                              <a:latin typeface="Cambria Math" panose="02040503050406030204" pitchFamily="18" charset="0"/>
                              <a:ea typeface="微软雅黑" panose="020B0503020204020204" pitchFamily="34" charset="-122"/>
                            </a:rPr>
                            <m:t>𝟐</m:t>
                          </m:r>
                        </m:sub>
                      </m:sSub>
                      <m:r>
                        <a:rPr lang="en-US" altLang="zh-CN" sz="1800" i="1">
                          <a:solidFill>
                            <a:srgbClr val="5C5C5C"/>
                          </a:solidFill>
                          <a:latin typeface="Cambria Math" panose="02040503050406030204" pitchFamily="18" charset="0"/>
                          <a:ea typeface="Cambria Math" panose="02040503050406030204" pitchFamily="18" charset="0"/>
                        </a:rPr>
                        <m:t>∙</m:t>
                      </m:r>
                      <m:sSub>
                        <m:sSubPr>
                          <m:ctrlPr>
                            <a:rPr lang="en-US" altLang="zh-CN" b="1" i="1">
                              <a:solidFill>
                                <a:srgbClr val="5C5C5C"/>
                              </a:solidFill>
                              <a:latin typeface="Cambria Math" panose="02040503050406030204" pitchFamily="18" charset="0"/>
                              <a:ea typeface="微软雅黑" panose="020B0503020204020204" pitchFamily="34" charset="-122"/>
                            </a:rPr>
                          </m:ctrlPr>
                        </m:sSubPr>
                        <m:e>
                          <m:r>
                            <a:rPr lang="en-US" altLang="zh-CN" b="1">
                              <a:solidFill>
                                <a:srgbClr val="5C5C5C"/>
                              </a:solidFill>
                              <a:latin typeface="Cambria Math" panose="02040503050406030204" pitchFamily="18" charset="0"/>
                              <a:ea typeface="微软雅黑" panose="020B0503020204020204" pitchFamily="34" charset="-122"/>
                            </a:rPr>
                            <m:t>𝐚</m:t>
                          </m:r>
                        </m:e>
                        <m:sub>
                          <m:r>
                            <a:rPr lang="en-US" altLang="zh-CN" b="1">
                              <a:solidFill>
                                <a:srgbClr val="5C5C5C"/>
                              </a:solidFill>
                              <a:latin typeface="Cambria Math" panose="02040503050406030204" pitchFamily="18" charset="0"/>
                              <a:ea typeface="微软雅黑" panose="020B0503020204020204" pitchFamily="34" charset="-122"/>
                            </a:rPr>
                            <m:t>𝟏</m:t>
                          </m:r>
                        </m:sub>
                      </m:sSub>
                      <m:r>
                        <a:rPr lang="en-US" altLang="zh-CN" sz="1800" i="1">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𝐛</m:t>
                          </m:r>
                        </m:e>
                        <m:sub>
                          <m:r>
                            <a:rPr lang="en-US" altLang="zh-CN" sz="1800" b="1" i="1" smtClean="0">
                              <a:solidFill>
                                <a:srgbClr val="5C5C5C"/>
                              </a:solidFill>
                              <a:latin typeface="Cambria Math" panose="02040503050406030204" pitchFamily="18" charset="0"/>
                              <a:ea typeface="微软雅黑" panose="020B0503020204020204" pitchFamily="34" charset="-122"/>
                            </a:rPr>
                            <m:t>𝟐</m:t>
                          </m:r>
                        </m:sub>
                      </m:sSub>
                      <m:r>
                        <a:rPr lang="en-US" altLang="zh-CN" sz="1800" i="1">
                          <a:solidFill>
                            <a:srgbClr val="5C5C5C"/>
                          </a:solidFill>
                          <a:latin typeface="Cambria Math" panose="02040503050406030204" pitchFamily="18" charset="0"/>
                          <a:ea typeface="微软雅黑" panose="020B0503020204020204" pitchFamily="34" charset="-122"/>
                        </a:rPr>
                        <m:t>)</m:t>
                      </m:r>
                    </m:oMath>
                  </m:oMathPara>
                </a14:m>
                <a:endParaRPr lang="en-US" altLang="zh-CN" sz="1800" b="1" i="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𝐚</m:t>
                          </m:r>
                        </m:e>
                        <m:sub>
                          <m:r>
                            <a:rPr lang="en-US" altLang="zh-CN" sz="1800" b="1" i="1" smtClean="0">
                              <a:solidFill>
                                <a:srgbClr val="5C5C5C"/>
                              </a:solidFill>
                              <a:latin typeface="Cambria Math" panose="02040503050406030204" pitchFamily="18" charset="0"/>
                              <a:ea typeface="微软雅黑" panose="020B0503020204020204" pitchFamily="34" charset="-122"/>
                            </a:rPr>
                            <m:t>𝟑</m:t>
                          </m:r>
                        </m:sub>
                      </m:sSub>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i="1" smtClean="0">
                          <a:solidFill>
                            <a:srgbClr val="5C5C5C"/>
                          </a:solidFill>
                          <a:latin typeface="Cambria Math" panose="02040503050406030204" pitchFamily="18" charset="0"/>
                          <a:ea typeface="微软雅黑" panose="020B0503020204020204" pitchFamily="34" charset="-122"/>
                        </a:rPr>
                        <m:t>𝜎</m:t>
                      </m:r>
                      <m:r>
                        <a:rPr lang="en-US" altLang="zh-CN" sz="180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𝐖</m:t>
                          </m:r>
                        </m:e>
                        <m:sub>
                          <m:r>
                            <a:rPr lang="en-US" altLang="zh-CN" sz="1800" b="1" i="1" smtClean="0">
                              <a:solidFill>
                                <a:srgbClr val="5C5C5C"/>
                              </a:solidFill>
                              <a:latin typeface="Cambria Math" panose="02040503050406030204" pitchFamily="18" charset="0"/>
                              <a:ea typeface="微软雅黑" panose="020B0503020204020204" pitchFamily="34" charset="-122"/>
                            </a:rPr>
                            <m:t>𝟑</m:t>
                          </m:r>
                        </m:sub>
                      </m:sSub>
                      <m:r>
                        <a:rPr lang="en-US" altLang="zh-CN" sz="1800" i="1">
                          <a:solidFill>
                            <a:srgbClr val="5C5C5C"/>
                          </a:solidFill>
                          <a:latin typeface="Cambria Math" panose="02040503050406030204" pitchFamily="18" charset="0"/>
                          <a:ea typeface="Cambria Math" panose="02040503050406030204" pitchFamily="18" charset="0"/>
                        </a:rPr>
                        <m:t>∙</m:t>
                      </m:r>
                      <m:sSub>
                        <m:sSubPr>
                          <m:ctrlPr>
                            <a:rPr lang="en-US" altLang="zh-CN" b="1" i="1">
                              <a:solidFill>
                                <a:srgbClr val="5C5C5C"/>
                              </a:solidFill>
                              <a:latin typeface="Cambria Math" panose="02040503050406030204" pitchFamily="18" charset="0"/>
                              <a:ea typeface="微软雅黑" panose="020B0503020204020204" pitchFamily="34" charset="-122"/>
                            </a:rPr>
                          </m:ctrlPr>
                        </m:sSubPr>
                        <m:e>
                          <m:r>
                            <a:rPr lang="en-US" altLang="zh-CN" b="1">
                              <a:solidFill>
                                <a:srgbClr val="5C5C5C"/>
                              </a:solidFill>
                              <a:latin typeface="Cambria Math" panose="02040503050406030204" pitchFamily="18" charset="0"/>
                              <a:ea typeface="微软雅黑" panose="020B0503020204020204" pitchFamily="34" charset="-122"/>
                            </a:rPr>
                            <m:t>𝐚</m:t>
                          </m:r>
                        </m:e>
                        <m:sub>
                          <m:r>
                            <a:rPr lang="en-US" altLang="zh-CN" b="1" i="1" smtClean="0">
                              <a:solidFill>
                                <a:srgbClr val="5C5C5C"/>
                              </a:solidFill>
                              <a:latin typeface="Cambria Math" panose="02040503050406030204" pitchFamily="18" charset="0"/>
                              <a:ea typeface="微软雅黑" panose="020B0503020204020204" pitchFamily="34" charset="-122"/>
                            </a:rPr>
                            <m:t>𝟐</m:t>
                          </m:r>
                        </m:sub>
                      </m:sSub>
                      <m:r>
                        <a:rPr lang="en-US" altLang="zh-CN" sz="1800" i="1">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𝐛</m:t>
                          </m:r>
                        </m:e>
                        <m:sub>
                          <m:r>
                            <a:rPr lang="en-US" altLang="zh-CN" sz="1800" b="1" i="1" smtClean="0">
                              <a:solidFill>
                                <a:srgbClr val="5C5C5C"/>
                              </a:solidFill>
                              <a:latin typeface="Cambria Math" panose="02040503050406030204" pitchFamily="18" charset="0"/>
                              <a:ea typeface="微软雅黑" panose="020B0503020204020204" pitchFamily="34" charset="-122"/>
                            </a:rPr>
                            <m:t>𝟑</m:t>
                          </m:r>
                        </m:sub>
                      </m:sSub>
                      <m:r>
                        <a:rPr lang="en-US" altLang="zh-CN" sz="1800" i="1">
                          <a:solidFill>
                            <a:srgbClr val="5C5C5C"/>
                          </a:solidFill>
                          <a:latin typeface="Cambria Math" panose="02040503050406030204" pitchFamily="18" charset="0"/>
                          <a:ea typeface="微软雅黑" panose="020B0503020204020204" pitchFamily="34" charset="-122"/>
                        </a:rPr>
                        <m:t>)</m:t>
                      </m:r>
                    </m:oMath>
                  </m:oMathPara>
                </a14:m>
                <a:endParaRPr lang="en-US" altLang="zh-CN" sz="1800" b="1" i="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𝐚</m:t>
                          </m:r>
                        </m:e>
                        <m:sub>
                          <m:r>
                            <a:rPr lang="en-US" altLang="zh-CN" sz="1800" b="1" i="1" smtClean="0">
                              <a:solidFill>
                                <a:srgbClr val="5C5C5C"/>
                              </a:solidFill>
                              <a:latin typeface="Cambria Math" panose="02040503050406030204" pitchFamily="18" charset="0"/>
                              <a:ea typeface="微软雅黑" panose="020B0503020204020204" pitchFamily="34" charset="-122"/>
                            </a:rPr>
                            <m:t>𝟒</m:t>
                          </m:r>
                        </m:sub>
                      </m:sSub>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i="1" smtClean="0">
                          <a:solidFill>
                            <a:srgbClr val="5C5C5C"/>
                          </a:solidFill>
                          <a:latin typeface="Cambria Math" panose="02040503050406030204" pitchFamily="18" charset="0"/>
                          <a:ea typeface="微软雅黑" panose="020B0503020204020204" pitchFamily="34" charset="-122"/>
                        </a:rPr>
                        <m:t>𝜎</m:t>
                      </m:r>
                      <m:r>
                        <a:rPr lang="en-US" altLang="zh-CN" sz="180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𝐖</m:t>
                          </m:r>
                        </m:e>
                        <m:sub>
                          <m:r>
                            <a:rPr lang="en-US" altLang="zh-CN" sz="1800" b="1" i="1" smtClean="0">
                              <a:solidFill>
                                <a:srgbClr val="5C5C5C"/>
                              </a:solidFill>
                              <a:latin typeface="Cambria Math" panose="02040503050406030204" pitchFamily="18" charset="0"/>
                              <a:ea typeface="微软雅黑" panose="020B0503020204020204" pitchFamily="34" charset="-122"/>
                            </a:rPr>
                            <m:t>𝟒</m:t>
                          </m:r>
                        </m:sub>
                      </m:sSub>
                      <m:r>
                        <a:rPr lang="en-US" altLang="zh-CN" sz="1800" i="1">
                          <a:solidFill>
                            <a:srgbClr val="5C5C5C"/>
                          </a:solidFill>
                          <a:latin typeface="Cambria Math" panose="02040503050406030204" pitchFamily="18" charset="0"/>
                          <a:ea typeface="Cambria Math" panose="02040503050406030204" pitchFamily="18" charset="0"/>
                        </a:rPr>
                        <m:t>∙</m:t>
                      </m:r>
                      <m:sSub>
                        <m:sSubPr>
                          <m:ctrlPr>
                            <a:rPr lang="en-US" altLang="zh-CN" b="1" i="1">
                              <a:solidFill>
                                <a:srgbClr val="5C5C5C"/>
                              </a:solidFill>
                              <a:latin typeface="Cambria Math" panose="02040503050406030204" pitchFamily="18" charset="0"/>
                              <a:ea typeface="微软雅黑" panose="020B0503020204020204" pitchFamily="34" charset="-122"/>
                            </a:rPr>
                          </m:ctrlPr>
                        </m:sSubPr>
                        <m:e>
                          <m:r>
                            <a:rPr lang="en-US" altLang="zh-CN" b="1">
                              <a:solidFill>
                                <a:srgbClr val="5C5C5C"/>
                              </a:solidFill>
                              <a:latin typeface="Cambria Math" panose="02040503050406030204" pitchFamily="18" charset="0"/>
                              <a:ea typeface="微软雅黑" panose="020B0503020204020204" pitchFamily="34" charset="-122"/>
                            </a:rPr>
                            <m:t>𝐚</m:t>
                          </m:r>
                        </m:e>
                        <m:sub>
                          <m:r>
                            <a:rPr lang="en-US" altLang="zh-CN" b="1" i="1" smtClean="0">
                              <a:solidFill>
                                <a:srgbClr val="5C5C5C"/>
                              </a:solidFill>
                              <a:latin typeface="Cambria Math" panose="02040503050406030204" pitchFamily="18" charset="0"/>
                              <a:ea typeface="微软雅黑" panose="020B0503020204020204" pitchFamily="34" charset="-122"/>
                            </a:rPr>
                            <m:t>𝟑</m:t>
                          </m:r>
                        </m:sub>
                      </m:sSub>
                      <m:r>
                        <a:rPr lang="en-US" altLang="zh-CN" sz="1800" i="1">
                          <a:solidFill>
                            <a:srgbClr val="5C5C5C"/>
                          </a:solidFill>
                          <a:latin typeface="Cambria Math" panose="02040503050406030204" pitchFamily="18" charset="0"/>
                          <a:ea typeface="微软雅黑" panose="020B0503020204020204" pitchFamily="34" charset="-122"/>
                        </a:rPr>
                        <m:t>+</m:t>
                      </m:r>
                      <m:sSub>
                        <m:sSubPr>
                          <m:ctrlPr>
                            <a:rPr lang="en-US" altLang="zh-CN" sz="1800" b="1" i="1">
                              <a:solidFill>
                                <a:srgbClr val="5C5C5C"/>
                              </a:solidFill>
                              <a:latin typeface="Cambria Math" panose="02040503050406030204" pitchFamily="18" charset="0"/>
                              <a:ea typeface="微软雅黑" panose="020B0503020204020204" pitchFamily="34" charset="-122"/>
                            </a:rPr>
                          </m:ctrlPr>
                        </m:sSubPr>
                        <m:e>
                          <m:r>
                            <a:rPr lang="en-US" altLang="zh-CN" sz="1800" b="1">
                              <a:solidFill>
                                <a:srgbClr val="5C5C5C"/>
                              </a:solidFill>
                              <a:latin typeface="Cambria Math" panose="02040503050406030204" pitchFamily="18" charset="0"/>
                              <a:ea typeface="微软雅黑" panose="020B0503020204020204" pitchFamily="34" charset="-122"/>
                            </a:rPr>
                            <m:t>𝐛</m:t>
                          </m:r>
                        </m:e>
                        <m:sub>
                          <m:r>
                            <a:rPr lang="en-US" altLang="zh-CN" sz="1800" b="1" i="1" smtClean="0">
                              <a:solidFill>
                                <a:srgbClr val="5C5C5C"/>
                              </a:solidFill>
                              <a:latin typeface="Cambria Math" panose="02040503050406030204" pitchFamily="18" charset="0"/>
                              <a:ea typeface="微软雅黑" panose="020B0503020204020204" pitchFamily="34" charset="-122"/>
                            </a:rPr>
                            <m:t>𝟒</m:t>
                          </m:r>
                        </m:sub>
                      </m:sSub>
                      <m:r>
                        <a:rPr lang="en-US" altLang="zh-CN" sz="1800" i="1">
                          <a:solidFill>
                            <a:srgbClr val="5C5C5C"/>
                          </a:solidFill>
                          <a:latin typeface="Cambria Math" panose="02040503050406030204" pitchFamily="18" charset="0"/>
                          <a:ea typeface="微软雅黑" panose="020B0503020204020204" pitchFamily="34" charset="-122"/>
                        </a:rPr>
                        <m:t>)</m:t>
                      </m:r>
                    </m:oMath>
                  </m:oMathPara>
                </a14:m>
                <a:endParaRPr lang="en-US" altLang="zh-CN" sz="1800" b="1" i="0" dirty="0">
                  <a:solidFill>
                    <a:srgbClr val="5C5C5C"/>
                  </a:solidFill>
                  <a:latin typeface="Cambria Math" panose="02040503050406030204" pitchFamily="18" charset="0"/>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800" b="1" i="0" smtClean="0">
                          <a:solidFill>
                            <a:srgbClr val="5C5C5C"/>
                          </a:solidFill>
                          <a:latin typeface="Cambria Math" panose="02040503050406030204" pitchFamily="18" charset="0"/>
                          <a:ea typeface="微软雅黑" panose="020B0503020204020204" pitchFamily="34" charset="-122"/>
                        </a:rPr>
                        <m:t>𝐨</m:t>
                      </m:r>
                      <m:r>
                        <a:rPr lang="en-US" altLang="zh-CN" sz="1800" b="0" i="1" smtClean="0">
                          <a:solidFill>
                            <a:srgbClr val="5C5C5C"/>
                          </a:solidFill>
                          <a:latin typeface="Cambria Math" panose="02040503050406030204" pitchFamily="18" charset="0"/>
                          <a:ea typeface="微软雅黑" panose="020B0503020204020204" pitchFamily="34" charset="-122"/>
                        </a:rPr>
                        <m:t>=</m:t>
                      </m:r>
                      <m:r>
                        <a:rPr lang="en-US" altLang="zh-CN" sz="1800" b="0" i="1" smtClean="0">
                          <a:solidFill>
                            <a:srgbClr val="5C5C5C"/>
                          </a:solidFill>
                          <a:latin typeface="Cambria Math" panose="02040503050406030204" pitchFamily="18" charset="0"/>
                          <a:ea typeface="微软雅黑" panose="020B0503020204020204" pitchFamily="34" charset="-122"/>
                        </a:rPr>
                        <m:t>𝜎</m:t>
                      </m:r>
                      <m:d>
                        <m:dPr>
                          <m:ctrlPr>
                            <a:rPr lang="en-US" altLang="zh-CN" sz="1800" b="0" i="1" smtClean="0">
                              <a:solidFill>
                                <a:srgbClr val="5C5C5C"/>
                              </a:solidFill>
                              <a:latin typeface="Cambria Math" panose="02040503050406030204" pitchFamily="18" charset="0"/>
                              <a:ea typeface="微软雅黑" panose="020B0503020204020204" pitchFamily="34" charset="-122"/>
                            </a:rPr>
                          </m:ctrlPr>
                        </m:dPr>
                        <m:e>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𝐖</m:t>
                              </m:r>
                            </m:e>
                            <m:sub>
                              <m:r>
                                <a:rPr lang="en-US" altLang="zh-CN" sz="1800" b="1" i="1" smtClean="0">
                                  <a:solidFill>
                                    <a:srgbClr val="5C5C5C"/>
                                  </a:solidFill>
                                  <a:latin typeface="Cambria Math" panose="02040503050406030204" pitchFamily="18" charset="0"/>
                                  <a:ea typeface="微软雅黑" panose="020B0503020204020204" pitchFamily="34" charset="-122"/>
                                </a:rPr>
                                <m:t>𝟓</m:t>
                              </m:r>
                            </m:sub>
                          </m:sSub>
                          <m:r>
                            <a:rPr lang="en-US" altLang="zh-CN" sz="1800" b="0" i="1" smtClean="0">
                              <a:solidFill>
                                <a:srgbClr val="5C5C5C"/>
                              </a:solidFill>
                              <a:latin typeface="Cambria Math" panose="02040503050406030204" pitchFamily="18" charset="0"/>
                              <a:ea typeface="Cambria Math" panose="02040503050406030204" pitchFamily="18" charset="0"/>
                            </a:rPr>
                            <m:t>∙</m:t>
                          </m:r>
                          <m:sSub>
                            <m:sSubPr>
                              <m:ctrlPr>
                                <a:rPr lang="en-US" altLang="zh-CN" b="1" i="1">
                                  <a:solidFill>
                                    <a:srgbClr val="5C5C5C"/>
                                  </a:solidFill>
                                  <a:latin typeface="Cambria Math" panose="02040503050406030204" pitchFamily="18" charset="0"/>
                                  <a:ea typeface="微软雅黑" panose="020B0503020204020204" pitchFamily="34" charset="-122"/>
                                </a:rPr>
                              </m:ctrlPr>
                            </m:sSubPr>
                            <m:e>
                              <m:r>
                                <a:rPr lang="en-US" altLang="zh-CN" b="1">
                                  <a:solidFill>
                                    <a:srgbClr val="5C5C5C"/>
                                  </a:solidFill>
                                  <a:latin typeface="Cambria Math" panose="02040503050406030204" pitchFamily="18" charset="0"/>
                                  <a:ea typeface="微软雅黑" panose="020B0503020204020204" pitchFamily="34" charset="-122"/>
                                </a:rPr>
                                <m:t>𝐚</m:t>
                              </m:r>
                            </m:e>
                            <m:sub>
                              <m:r>
                                <a:rPr lang="en-US" altLang="zh-CN" b="1" i="1" smtClean="0">
                                  <a:solidFill>
                                    <a:srgbClr val="5C5C5C"/>
                                  </a:solidFill>
                                  <a:latin typeface="Cambria Math" panose="02040503050406030204" pitchFamily="18" charset="0"/>
                                  <a:ea typeface="微软雅黑" panose="020B0503020204020204" pitchFamily="34" charset="-122"/>
                                </a:rPr>
                                <m:t>𝟒</m:t>
                              </m:r>
                            </m:sub>
                          </m:sSub>
                          <m:r>
                            <a:rPr lang="en-US" altLang="zh-CN" sz="1800" b="0" i="1" smtClean="0">
                              <a:solidFill>
                                <a:srgbClr val="5C5C5C"/>
                              </a:solidFill>
                              <a:latin typeface="Cambria Math" panose="02040503050406030204" pitchFamily="18" charset="0"/>
                              <a:ea typeface="微软雅黑" panose="020B0503020204020204" pitchFamily="34" charset="-122"/>
                            </a:rPr>
                            <m:t>+</m:t>
                          </m:r>
                          <m:sSub>
                            <m:sSubPr>
                              <m:ctrlPr>
                                <a:rPr lang="en-US" altLang="zh-CN" sz="1800" b="1" i="1" smtClean="0">
                                  <a:solidFill>
                                    <a:srgbClr val="5C5C5C"/>
                                  </a:solidFill>
                                  <a:latin typeface="Cambria Math" panose="02040503050406030204" pitchFamily="18" charset="0"/>
                                  <a:ea typeface="微软雅黑" panose="020B0503020204020204" pitchFamily="34" charset="-122"/>
                                </a:rPr>
                              </m:ctrlPr>
                            </m:sSubPr>
                            <m:e>
                              <m:r>
                                <a:rPr lang="en-US" altLang="zh-CN" sz="1800" b="1" i="0" smtClean="0">
                                  <a:solidFill>
                                    <a:srgbClr val="5C5C5C"/>
                                  </a:solidFill>
                                  <a:latin typeface="Cambria Math" panose="02040503050406030204" pitchFamily="18" charset="0"/>
                                  <a:ea typeface="微软雅黑" panose="020B0503020204020204" pitchFamily="34" charset="-122"/>
                                </a:rPr>
                                <m:t>𝐛</m:t>
                              </m:r>
                            </m:e>
                            <m:sub>
                              <m:r>
                                <a:rPr lang="en-US" altLang="zh-CN" sz="1800" b="1" i="1" smtClean="0">
                                  <a:solidFill>
                                    <a:srgbClr val="5C5C5C"/>
                                  </a:solidFill>
                                  <a:latin typeface="Cambria Math" panose="02040503050406030204" pitchFamily="18" charset="0"/>
                                  <a:ea typeface="微软雅黑" panose="020B0503020204020204" pitchFamily="34" charset="-122"/>
                                </a:rPr>
                                <m:t>𝟓</m:t>
                              </m:r>
                            </m:sub>
                          </m:sSub>
                        </m:e>
                      </m:d>
                    </m:oMath>
                  </m:oMathPara>
                </a14:m>
                <a:endParaRPr lang="en-US" altLang="zh-CN" sz="1800" b="0" dirty="0">
                  <a:solidFill>
                    <a:srgbClr val="5C5C5C"/>
                  </a:solidFill>
                  <a:latin typeface="微软雅黑" panose="020B0503020204020204" pitchFamily="34" charset="-122"/>
                  <a:ea typeface="微软雅黑" panose="020B0503020204020204" pitchFamily="34"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5807902" y="4099254"/>
                <a:ext cx="2676678" cy="2169825"/>
              </a:xfrm>
              <a:prstGeom prst="rect">
                <a:avLst/>
              </a:prstGeom>
              <a:blipFill rotWithShape="1">
                <a:blip r:embed="rId3"/>
                <a:stretch>
                  <a:fillRect l="-7" t="-15" r="13" b="17"/>
                </a:stretch>
              </a:blipFill>
            </p:spPr>
            <p:txBody>
              <a:bodyPr/>
              <a:lstStyle/>
              <a:p>
                <a:r>
                  <a:rPr lang="zh-CN"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 Embedding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022109" cy="1387688"/>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One-hot encoding</a:t>
            </a:r>
            <a:endParaRPr lang="en-US" altLang="zh-CN" b="1" dirty="0">
              <a:solidFill>
                <a:srgbClr val="0339A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it-IT" altLang="zh-CN" dirty="0">
                <a:solidFill>
                  <a:srgbClr val="5C5C5C"/>
                </a:solidFill>
                <a:latin typeface="微软雅黑" panose="020B0503020204020204" pitchFamily="34" charset="-122"/>
                <a:ea typeface="微软雅黑" panose="020B0503020204020204" pitchFamily="34" charset="-122"/>
              </a:rPr>
              <a:t>Vocabulary is a set of tokens, e.g. ["I", "love", "pizza", "apple", "banana"], then we have</a:t>
            </a:r>
            <a:endParaRPr lang="it-IT" altLang="zh-CN"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1255060" y="1907142"/>
            <a:ext cx="260199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zh-CN" altLang="zh-CN"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b="1" dirty="0"/>
              <a:t>"I" → index 0</a:t>
            </a:r>
            <a:endParaRPr lang="zh-CN" altLang="zh-CN"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b="1" dirty="0"/>
              <a:t>"love" → index 1</a:t>
            </a:r>
            <a:endParaRPr lang="zh-CN" altLang="zh-CN" b="1" dirty="0"/>
          </a:p>
          <a:p>
            <a:pPr marL="285750" indent="-285750" eaLnBrk="0" fontAlgn="base" hangingPunct="0">
              <a:spcBef>
                <a:spcPct val="0"/>
              </a:spcBef>
              <a:spcAft>
                <a:spcPct val="0"/>
              </a:spcAft>
              <a:buFont typeface="Arial" panose="020B0604020202020204" pitchFamily="34" charset="0"/>
              <a:buChar char="•"/>
            </a:pPr>
            <a:r>
              <a:rPr lang="zh-CN" altLang="zh-CN" b="1" dirty="0"/>
              <a:t>"pizza" → index 2</a:t>
            </a:r>
            <a:endParaRPr lang="zh-CN" altLang="zh-CN" b="1" dirty="0"/>
          </a:p>
          <a:p>
            <a:pPr marL="285750" lvl="0" indent="-285750" eaLnBrk="0" fontAlgn="base" hangingPunct="0">
              <a:spcBef>
                <a:spcPct val="0"/>
              </a:spcBef>
              <a:spcAft>
                <a:spcPct val="0"/>
              </a:spcAft>
              <a:buFont typeface="Arial" panose="020B0604020202020204" pitchFamily="34" charset="0"/>
              <a:buChar char="•"/>
            </a:pPr>
            <a:r>
              <a:rPr lang="zh-CN" altLang="zh-CN" b="1" dirty="0"/>
              <a:t>"apple" → index 3</a:t>
            </a:r>
            <a:endParaRPr lang="zh-CN" altLang="zh-CN"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b="1" dirty="0"/>
              <a:t>"banana" → index 4 </a:t>
            </a:r>
            <a:endParaRPr lang="zh-CN" altLang="zh-CN" b="1" dirty="0"/>
          </a:p>
        </p:txBody>
      </p:sp>
      <p:sp>
        <p:nvSpPr>
          <p:cNvPr id="5" name="Rectangle 1"/>
          <p:cNvSpPr>
            <a:spLocks noChangeArrowheads="1"/>
          </p:cNvSpPr>
          <p:nvPr/>
        </p:nvSpPr>
        <p:spPr bwMode="auto">
          <a:xfrm>
            <a:off x="1247211" y="3819515"/>
            <a:ext cx="341555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zh-CN" altLang="zh-CN"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b="1" dirty="0"/>
              <a:t>"I" → </a:t>
            </a:r>
            <a:r>
              <a:rPr lang="en-US" altLang="zh-CN" b="1" dirty="0"/>
              <a:t>[1, 0, 0, 0, 0]</a:t>
            </a:r>
            <a:endParaRPr lang="zh-CN" altLang="zh-CN" b="1"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b="1" dirty="0"/>
              <a:t>"love" → </a:t>
            </a:r>
            <a:r>
              <a:rPr lang="en-US" altLang="zh-CN" b="1" dirty="0"/>
              <a:t>[0, 1, 0, 0, 0]</a:t>
            </a:r>
            <a:endParaRPr lang="zh-CN" altLang="zh-CN" b="1" dirty="0"/>
          </a:p>
          <a:p>
            <a:pPr marL="285750" indent="-285750" eaLnBrk="0" fontAlgn="base" hangingPunct="0">
              <a:spcBef>
                <a:spcPct val="0"/>
              </a:spcBef>
              <a:spcAft>
                <a:spcPct val="0"/>
              </a:spcAft>
              <a:buFont typeface="Arial" panose="020B0604020202020204" pitchFamily="34" charset="0"/>
              <a:buChar char="•"/>
            </a:pPr>
            <a:r>
              <a:rPr lang="zh-CN" altLang="zh-CN" b="1" dirty="0"/>
              <a:t>"pizza" → </a:t>
            </a:r>
            <a:r>
              <a:rPr lang="en-US" altLang="zh-CN" b="1" dirty="0"/>
              <a:t>[0, 0, 1, 0, 0]</a:t>
            </a:r>
            <a:endParaRPr lang="zh-CN" altLang="zh-CN" b="1" dirty="0"/>
          </a:p>
          <a:p>
            <a:pPr marL="285750" indent="-285750" eaLnBrk="0" fontAlgn="base" hangingPunct="0">
              <a:spcBef>
                <a:spcPct val="0"/>
              </a:spcBef>
              <a:spcAft>
                <a:spcPct val="0"/>
              </a:spcAft>
              <a:buFont typeface="Arial" panose="020B0604020202020204" pitchFamily="34" charset="0"/>
              <a:buChar char="•"/>
            </a:pPr>
            <a:r>
              <a:rPr lang="zh-CN" altLang="zh-CN" b="1" dirty="0"/>
              <a:t>"apple" → </a:t>
            </a:r>
            <a:r>
              <a:rPr lang="en-US" altLang="zh-CN" b="1" dirty="0"/>
              <a:t>[0, 0, 0, 1, 0]</a:t>
            </a:r>
            <a:endParaRPr lang="zh-CN" altLang="zh-CN" b="1" dirty="0"/>
          </a:p>
          <a:p>
            <a:pPr marL="285750" indent="-285750" eaLnBrk="0" fontAlgn="base" hangingPunct="0">
              <a:spcBef>
                <a:spcPct val="0"/>
              </a:spcBef>
              <a:spcAft>
                <a:spcPct val="0"/>
              </a:spcAft>
              <a:buFont typeface="Arial" panose="020B0604020202020204" pitchFamily="34" charset="0"/>
              <a:buChar char="•"/>
            </a:pPr>
            <a:r>
              <a:rPr lang="zh-CN" altLang="zh-CN" b="1" dirty="0"/>
              <a:t>"banana" → </a:t>
            </a:r>
            <a:r>
              <a:rPr lang="en-US" altLang="zh-CN" b="1" dirty="0"/>
              <a:t>[0, 0, 0, 0, 1]</a:t>
            </a:r>
            <a:endParaRPr lang="zh-CN" altLang="zh-CN" b="1" dirty="0"/>
          </a:p>
        </p:txBody>
      </p:sp>
      <p:sp>
        <p:nvSpPr>
          <p:cNvPr id="7" name="TextBox 6"/>
          <p:cNvSpPr txBox="1"/>
          <p:nvPr/>
        </p:nvSpPr>
        <p:spPr>
          <a:xfrm>
            <a:off x="559921" y="3701195"/>
            <a:ext cx="6096000" cy="369332"/>
          </a:xfrm>
          <a:prstGeom prst="rect">
            <a:avLst/>
          </a:prstGeom>
          <a:noFill/>
        </p:spPr>
        <p:txBody>
          <a:bodyPr wrap="square">
            <a:spAutoFit/>
          </a:bodyPr>
          <a:lstStyle/>
          <a:p>
            <a:pPr marL="285750" indent="-285750">
              <a:buFont typeface="Arial" panose="020B0604020202020204" pitchFamily="34" charset="0"/>
              <a:buChar char="•"/>
            </a:pPr>
            <a:r>
              <a:rPr lang="it-IT" altLang="zh-CN" sz="1800" dirty="0">
                <a:solidFill>
                  <a:srgbClr val="5C5C5C"/>
                </a:solidFill>
                <a:latin typeface="微软雅黑" panose="020B0503020204020204" pitchFamily="34" charset="-122"/>
                <a:ea typeface="微软雅黑" panose="020B0503020204020204" pitchFamily="34" charset="-122"/>
              </a:rPr>
              <a:t>Convert the categories to one-hot vectors</a:t>
            </a:r>
            <a:endParaRPr lang="zh-CN" altLang="en-US" dirty="0"/>
          </a:p>
        </p:txBody>
      </p:sp>
      <p:sp>
        <p:nvSpPr>
          <p:cNvPr id="8" name="TextBox 7"/>
          <p:cNvSpPr txBox="1"/>
          <p:nvPr/>
        </p:nvSpPr>
        <p:spPr>
          <a:xfrm>
            <a:off x="559921" y="5621618"/>
            <a:ext cx="7983444" cy="369332"/>
          </a:xfrm>
          <a:prstGeom prst="rect">
            <a:avLst/>
          </a:prstGeom>
          <a:noFill/>
        </p:spPr>
        <p:txBody>
          <a:bodyPr wrap="square">
            <a:spAutoFit/>
          </a:bodyPr>
          <a:lstStyle/>
          <a:p>
            <a:pPr marL="285750" indent="-285750">
              <a:buFont typeface="Arial" panose="020B0604020202020204" pitchFamily="34" charset="0"/>
              <a:buChar char="•"/>
            </a:pPr>
            <a:r>
              <a:rPr lang="it-IT" altLang="zh-CN" sz="1800" dirty="0">
                <a:solidFill>
                  <a:srgbClr val="5C5C5C"/>
                </a:solidFill>
                <a:latin typeface="微软雅黑" panose="020B0503020204020204" pitchFamily="34" charset="-122"/>
                <a:ea typeface="微软雅黑" panose="020B0503020204020204" pitchFamily="34" charset="-122"/>
              </a:rPr>
              <a:t>What if we have tens of thousands tokens in the vocabulary?</a:t>
            </a:r>
            <a:endParaRPr lang="zh-CN" altLang="en-US" dirty="0"/>
          </a:p>
        </p:txBody>
      </p:sp>
      <p:pic>
        <p:nvPicPr>
          <p:cNvPr id="1028" name="Picture 4" descr="Banana (Short 2010) - IMD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34948" y="2191045"/>
            <a:ext cx="2723847" cy="40857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 Embedding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659263" y="1484178"/>
            <a:ext cx="7983444" cy="400110"/>
          </a:xfrm>
          <a:prstGeom prst="rect">
            <a:avLst/>
          </a:prstGeom>
          <a:noFill/>
        </p:spPr>
        <p:txBody>
          <a:bodyPr wrap="square">
            <a:spAutoFit/>
          </a:bodyPr>
          <a:lstStyle/>
          <a:p>
            <a:r>
              <a:rPr lang="it-IT" altLang="zh-CN" sz="2000" b="1" dirty="0">
                <a:solidFill>
                  <a:srgbClr val="0D3DA7"/>
                </a:solidFill>
                <a:latin typeface="微软雅黑" panose="020B0503020204020204" pitchFamily="34" charset="-122"/>
                <a:ea typeface="微软雅黑" panose="020B0503020204020204" pitchFamily="34" charset="-122"/>
              </a:rPr>
              <a:t>What if we have tens of thousands tokens in the vocabulary?</a:t>
            </a:r>
            <a:endParaRPr lang="zh-CN" altLang="en-US" sz="2000" b="1" dirty="0">
              <a:solidFill>
                <a:srgbClr val="0D3DA7"/>
              </a:solidFill>
            </a:endParaRPr>
          </a:p>
        </p:txBody>
      </p:sp>
      <p:sp>
        <p:nvSpPr>
          <p:cNvPr id="6" name="TextBox 5"/>
          <p:cNvSpPr txBox="1"/>
          <p:nvPr/>
        </p:nvSpPr>
        <p:spPr>
          <a:xfrm>
            <a:off x="659263" y="1953051"/>
            <a:ext cx="9021760" cy="336739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E.g., if we have 30,000 tokens, then the one-hot integer vector has 30,000 dimensions, but it is too sparse (1 and 29,999 zeros).</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00B050"/>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B050"/>
                </a:solidFill>
                <a:latin typeface="微软雅黑" panose="020B0503020204020204" pitchFamily="34" charset="-122"/>
                <a:ea typeface="微软雅黑" panose="020B0503020204020204" pitchFamily="34" charset="-122"/>
              </a:rPr>
              <a:t>Solution:</a:t>
            </a:r>
            <a:r>
              <a:rPr lang="zh-CN" altLang="en-US" b="1" dirty="0">
                <a:solidFill>
                  <a:srgbClr val="00B05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compress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 floating-point 256/512/1024… vector! That is word embedding.</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Then we need a 30000x512 floating-point matrix to store these embeddings.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The question is: </a:t>
            </a:r>
            <a:r>
              <a:rPr lang="en-US" altLang="zh-CN" dirty="0">
                <a:solidFill>
                  <a:srgbClr val="C00000"/>
                </a:solidFill>
                <a:latin typeface="微软雅黑" panose="020B0503020204020204" pitchFamily="34" charset="-122"/>
                <a:ea typeface="微软雅黑" panose="020B0503020204020204" pitchFamily="34" charset="-122"/>
              </a:rPr>
              <a:t>How can we obtain a good embedding?</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1"/>
          <a:stretch>
            <a:fillRect/>
          </a:stretch>
        </p:blipFill>
        <p:spPr>
          <a:xfrm>
            <a:off x="9304505" y="1228418"/>
            <a:ext cx="1428949" cy="4401164"/>
          </a:xfrm>
          <a:prstGeom prst="rect">
            <a:avLst/>
          </a:prstGeom>
        </p:spPr>
      </p:pic>
      <p:sp>
        <p:nvSpPr>
          <p:cNvPr id="11" name="Right Brace 10"/>
          <p:cNvSpPr/>
          <p:nvPr/>
        </p:nvSpPr>
        <p:spPr>
          <a:xfrm>
            <a:off x="10733454" y="1484178"/>
            <a:ext cx="284170" cy="4103334"/>
          </a:xfrm>
          <a:prstGeom prst="rightBrace">
            <a:avLst>
              <a:gd name="adj1" fmla="val 175000"/>
              <a:gd name="adj2" fmla="val 48493"/>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11158905" y="3342945"/>
            <a:ext cx="747663"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512</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 Embedding - Intuition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table"/>
          <p:cNvPicPr>
            <a:picLocks noGrp="1"/>
          </p:cNvPicPr>
          <p:nvPr/>
        </p:nvPicPr>
        <p:blipFill>
          <a:blip r:embed="rId1"/>
          <a:stretch>
            <a:fillRect/>
          </a:stretch>
        </p:blipFill>
        <p:spPr>
          <a:xfrm>
            <a:off x="838200" y="1375953"/>
            <a:ext cx="10515600" cy="2595880"/>
          </a:xfrm>
          <a:prstGeom prst="rect">
            <a:avLst/>
          </a:prstGeom>
        </p:spPr>
      </p:pic>
      <p:sp>
        <p:nvSpPr>
          <p:cNvPr id="4" name="TextBox 3"/>
          <p:cNvSpPr txBox="1"/>
          <p:nvPr/>
        </p:nvSpPr>
        <p:spPr>
          <a:xfrm>
            <a:off x="1199626" y="4281719"/>
            <a:ext cx="348982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Sofa ~ couch</a:t>
            </a:r>
            <a:endParaRPr lang="en-US" dirty="0"/>
          </a:p>
          <a:p>
            <a:pPr marL="285750" indent="-285750">
              <a:buFont typeface="Arial" panose="020B0604020202020204" pitchFamily="34" charset="0"/>
              <a:buChar char="•"/>
            </a:pPr>
            <a:r>
              <a:rPr lang="en-US" dirty="0"/>
              <a:t>Men ~ women</a:t>
            </a:r>
            <a:endParaRPr lang="en-US" dirty="0"/>
          </a:p>
          <a:p>
            <a:pPr marL="285750" indent="-285750">
              <a:buFont typeface="Arial" panose="020B0604020202020204" pitchFamily="34" charset="0"/>
              <a:buChar char="•"/>
            </a:pPr>
            <a:r>
              <a:rPr lang="en-US" dirty="0"/>
              <a:t>King ~ queen</a:t>
            </a:r>
            <a:endParaRPr lang="en-US" dirty="0"/>
          </a:p>
          <a:p>
            <a:pPr marL="285750" indent="-285750">
              <a:buFont typeface="Arial" panose="020B0604020202020204" pitchFamily="34" charset="0"/>
              <a:buChar char="•"/>
            </a:pPr>
            <a:r>
              <a:rPr lang="en-US" dirty="0"/>
              <a:t>Apple ~ orange</a:t>
            </a:r>
            <a:endParaRPr lang="en-US" dirty="0"/>
          </a:p>
        </p:txBody>
      </p:sp>
      <p:sp>
        <p:nvSpPr>
          <p:cNvPr id="5" name="TextBox 4"/>
          <p:cNvSpPr txBox="1"/>
          <p:nvPr/>
        </p:nvSpPr>
        <p:spPr>
          <a:xfrm>
            <a:off x="5210962" y="4257950"/>
            <a:ext cx="348982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King – queen ~ men - women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 Embedding</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2" name="Rectangle 96"/>
          <p:cNvSpPr/>
          <p:nvPr/>
        </p:nvSpPr>
        <p:spPr>
          <a:xfrm>
            <a:off x="559921" y="1236382"/>
            <a:ext cx="10479991" cy="1289905"/>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A Good Embedding</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Similar words should be closer</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the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feature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space (You can visualize the feature space using t-SNE or other algorithms).</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cxnSp>
        <p:nvCxnSpPr>
          <p:cNvPr id="4" name="Straight Arrow Connector 3"/>
          <p:cNvCxnSpPr/>
          <p:nvPr/>
        </p:nvCxnSpPr>
        <p:spPr>
          <a:xfrm>
            <a:off x="1369619" y="6359824"/>
            <a:ext cx="52766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p:cNvCxnSpPr/>
          <p:nvPr/>
        </p:nvCxnSpPr>
        <p:spPr>
          <a:xfrm flipV="1">
            <a:off x="1369619" y="2677057"/>
            <a:ext cx="0" cy="3682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Box 9"/>
          <p:cNvSpPr txBox="1"/>
          <p:nvPr/>
        </p:nvSpPr>
        <p:spPr>
          <a:xfrm>
            <a:off x="2577634" y="3104896"/>
            <a:ext cx="74379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couch</a:t>
            </a:r>
            <a:endParaRPr lang="en-US" dirty="0"/>
          </a:p>
          <a:p>
            <a:endParaRPr lang="en-US" dirty="0"/>
          </a:p>
        </p:txBody>
      </p:sp>
      <p:sp>
        <p:nvSpPr>
          <p:cNvPr id="7" name="TextBox 10"/>
          <p:cNvSpPr txBox="1"/>
          <p:nvPr/>
        </p:nvSpPr>
        <p:spPr>
          <a:xfrm>
            <a:off x="2075693" y="3490527"/>
            <a:ext cx="572914"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sofa</a:t>
            </a:r>
            <a:endParaRPr lang="en-US" dirty="0"/>
          </a:p>
          <a:p>
            <a:endParaRPr lang="en-US" dirty="0"/>
          </a:p>
        </p:txBody>
      </p:sp>
      <p:sp>
        <p:nvSpPr>
          <p:cNvPr id="8" name="TextBox 11"/>
          <p:cNvSpPr txBox="1"/>
          <p:nvPr/>
        </p:nvSpPr>
        <p:spPr>
          <a:xfrm>
            <a:off x="2785246" y="3490527"/>
            <a:ext cx="659540"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table</a:t>
            </a:r>
            <a:endParaRPr lang="en-US" dirty="0"/>
          </a:p>
          <a:p>
            <a:endParaRPr lang="en-US" dirty="0"/>
          </a:p>
        </p:txBody>
      </p:sp>
      <p:sp>
        <p:nvSpPr>
          <p:cNvPr id="9" name="TextBox 12"/>
          <p:cNvSpPr txBox="1"/>
          <p:nvPr/>
        </p:nvSpPr>
        <p:spPr>
          <a:xfrm>
            <a:off x="4598666" y="4409195"/>
            <a:ext cx="606256"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men</a:t>
            </a:r>
            <a:endParaRPr lang="en-US" dirty="0"/>
          </a:p>
          <a:p>
            <a:endParaRPr lang="en-US" dirty="0"/>
          </a:p>
        </p:txBody>
      </p:sp>
      <p:sp>
        <p:nvSpPr>
          <p:cNvPr id="10" name="TextBox 13"/>
          <p:cNvSpPr txBox="1"/>
          <p:nvPr/>
        </p:nvSpPr>
        <p:spPr>
          <a:xfrm>
            <a:off x="5204922" y="4752859"/>
            <a:ext cx="89107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women</a:t>
            </a:r>
            <a:endParaRPr lang="en-US" dirty="0"/>
          </a:p>
          <a:p>
            <a:endParaRPr lang="en-US" dirty="0"/>
          </a:p>
        </p:txBody>
      </p:sp>
      <p:sp>
        <p:nvSpPr>
          <p:cNvPr id="11" name="TextBox 14"/>
          <p:cNvSpPr txBox="1"/>
          <p:nvPr/>
        </p:nvSpPr>
        <p:spPr>
          <a:xfrm>
            <a:off x="4007956" y="4896954"/>
            <a:ext cx="78795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king</a:t>
            </a:r>
            <a:endParaRPr lang="en-US" dirty="0"/>
          </a:p>
          <a:p>
            <a:endParaRPr lang="en-US" dirty="0"/>
          </a:p>
        </p:txBody>
      </p:sp>
      <p:sp>
        <p:nvSpPr>
          <p:cNvPr id="13" name="TextBox 15"/>
          <p:cNvSpPr txBox="1"/>
          <p:nvPr/>
        </p:nvSpPr>
        <p:spPr>
          <a:xfrm>
            <a:off x="4580549" y="5161128"/>
            <a:ext cx="78098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queen</a:t>
            </a:r>
            <a:endParaRPr lang="en-US" dirty="0"/>
          </a:p>
          <a:p>
            <a:endParaRPr lang="en-US" dirty="0"/>
          </a:p>
        </p:txBody>
      </p:sp>
      <p:sp>
        <p:nvSpPr>
          <p:cNvPr id="14" name="TextBox 16"/>
          <p:cNvSpPr txBox="1"/>
          <p:nvPr/>
        </p:nvSpPr>
        <p:spPr>
          <a:xfrm>
            <a:off x="1561117" y="5561371"/>
            <a:ext cx="119670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apple</a:t>
            </a:r>
            <a:endParaRPr lang="en-US" dirty="0"/>
          </a:p>
          <a:p>
            <a:endParaRPr lang="en-US" dirty="0"/>
          </a:p>
        </p:txBody>
      </p:sp>
      <p:sp>
        <p:nvSpPr>
          <p:cNvPr id="15" name="TextBox 17"/>
          <p:cNvSpPr txBox="1"/>
          <p:nvPr/>
        </p:nvSpPr>
        <p:spPr>
          <a:xfrm>
            <a:off x="1804137" y="5305223"/>
            <a:ext cx="119670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orange</a:t>
            </a:r>
            <a:endParaRPr lang="en-US" dirty="0"/>
          </a:p>
          <a:p>
            <a:endParaRPr lang="en-US" dirty="0"/>
          </a:p>
        </p:txBody>
      </p:sp>
      <p:sp>
        <p:nvSpPr>
          <p:cNvPr id="16" name="TextBox 18"/>
          <p:cNvSpPr txBox="1"/>
          <p:nvPr/>
        </p:nvSpPr>
        <p:spPr>
          <a:xfrm>
            <a:off x="1588777" y="5033460"/>
            <a:ext cx="132530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banana</a:t>
            </a:r>
            <a:endParaRPr lang="en-US" dirty="0"/>
          </a:p>
          <a:p>
            <a:endParaRPr lang="en-US" dirty="0"/>
          </a:p>
        </p:txBody>
      </p:sp>
      <p:sp>
        <p:nvSpPr>
          <p:cNvPr id="17" name="TextBox 19"/>
          <p:cNvSpPr txBox="1"/>
          <p:nvPr/>
        </p:nvSpPr>
        <p:spPr>
          <a:xfrm>
            <a:off x="3000846" y="5764322"/>
            <a:ext cx="119670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dog</a:t>
            </a:r>
            <a:endParaRPr lang="en-US" dirty="0"/>
          </a:p>
          <a:p>
            <a:endParaRPr lang="en-US" dirty="0"/>
          </a:p>
        </p:txBody>
      </p:sp>
      <p:sp>
        <p:nvSpPr>
          <p:cNvPr id="18" name="TextBox 20"/>
          <p:cNvSpPr txBox="1"/>
          <p:nvPr/>
        </p:nvSpPr>
        <p:spPr>
          <a:xfrm>
            <a:off x="3383840" y="5556342"/>
            <a:ext cx="119670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cat</a:t>
            </a:r>
            <a:endParaRPr lang="en-US" dirty="0"/>
          </a:p>
          <a:p>
            <a:endParaRPr lang="en-US" dirty="0"/>
          </a:p>
        </p:txBody>
      </p:sp>
      <p:sp>
        <p:nvSpPr>
          <p:cNvPr id="19" name="TextBox 21"/>
          <p:cNvSpPr txBox="1"/>
          <p:nvPr/>
        </p:nvSpPr>
        <p:spPr>
          <a:xfrm>
            <a:off x="3599200" y="5913061"/>
            <a:ext cx="119670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rabbit</a:t>
            </a:r>
            <a:endParaRPr lang="en-US" dirty="0"/>
          </a:p>
          <a:p>
            <a:endParaRPr lang="en-US" dirty="0"/>
          </a:p>
        </p:txBody>
      </p:sp>
      <p:pic>
        <p:nvPicPr>
          <p:cNvPr id="5122" name="Picture 2" descr="deep learning - Using t-SNE to track progress of a word vector embedding  model. Pitfalls? - Data Science Stack Exchan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7911" y="2498129"/>
            <a:ext cx="5096176" cy="3822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Word2Vec</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96"/>
          <p:cNvSpPr/>
          <p:nvPr/>
        </p:nvSpPr>
        <p:spPr>
          <a:xfrm>
            <a:off x="559921" y="1236382"/>
            <a:ext cx="10479991" cy="2305568"/>
          </a:xfrm>
          <a:prstGeom prst="rect">
            <a:avLst/>
          </a:prstGeom>
        </p:spPr>
        <p:txBody>
          <a:bodyPr wrap="square" anchor="t" anchorCtr="0">
            <a:spAutoFit/>
          </a:bodyPr>
          <a:lstStyle/>
          <a:p>
            <a:pPr algn="just" fontAlgn="auto">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Word2Vec is an outstanding word embedding encoder, achieving test of time award, </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NerIPS</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2023.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fontAlgn="auto">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Word2Vec uses </a:t>
            </a:r>
            <a:r>
              <a:rPr lang="en-US" altLang="zh-CN" sz="1600" b="1" dirty="0">
                <a:solidFill>
                  <a:srgbClr val="C00000"/>
                </a:solidFill>
                <a:latin typeface="微软雅黑" panose="020B0503020204020204" pitchFamily="34" charset="-122"/>
                <a:ea typeface="微软雅黑" panose="020B0503020204020204" pitchFamily="34" charset="-122"/>
              </a:rPr>
              <a:t>a shallow neural network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to train the word vector weights.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fontAlgn="auto">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There are two ways to train Word2Vec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fontAlgn="auto">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CBOW: Given contexts, predict target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fontAlgn="auto">
              <a:lnSpc>
                <a:spcPct val="150000"/>
              </a:lnSpc>
              <a:buFont typeface="Arial" panose="020B0604020202020204" pitchFamily="34" charset="0"/>
              <a:buChar char="•"/>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SkipGram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Given target word, predict context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1"/>
          <a:stretch>
            <a:fillRect/>
          </a:stretch>
        </p:blipFill>
        <p:spPr>
          <a:xfrm>
            <a:off x="2592503" y="3221181"/>
            <a:ext cx="6684500" cy="3379124"/>
          </a:xfrm>
          <a:prstGeom prst="rect">
            <a:avLst/>
          </a:prstGeom>
        </p:spPr>
      </p:pic>
      <p:cxnSp>
        <p:nvCxnSpPr>
          <p:cNvPr id="6" name="Straight Arrow Connector 5"/>
          <p:cNvCxnSpPr/>
          <p:nvPr/>
        </p:nvCxnSpPr>
        <p:spPr>
          <a:xfrm>
            <a:off x="3449782" y="1970117"/>
            <a:ext cx="872836" cy="2734887"/>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449782" y="1970117"/>
            <a:ext cx="3749040" cy="2734887"/>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449782" y="1995055"/>
            <a:ext cx="3000894" cy="2773021"/>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99658" y="1995055"/>
            <a:ext cx="4463935" cy="2709949"/>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499658" y="1995055"/>
            <a:ext cx="5178829" cy="2709949"/>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Word2Vec Visualization</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Google News and Leo Tolstoy: Visualizing Word2Vec Word Embeddings using  t-SNE | by Sergey Smetanin | Towards Data Sci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7699" y="1396538"/>
            <a:ext cx="8256602" cy="4649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Are we using Word2Vec now?</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96"/>
          <p:cNvSpPr/>
          <p:nvPr/>
        </p:nvSpPr>
        <p:spPr>
          <a:xfrm>
            <a:off x="731839" y="1640470"/>
            <a:ext cx="10338065" cy="2224776"/>
          </a:xfrm>
          <a:prstGeom prst="rect">
            <a:avLst/>
          </a:prstGeom>
        </p:spPr>
        <p:txBody>
          <a:bodyPr wrap="square" anchor="t" anchorCtr="0">
            <a:spAutoFit/>
          </a:bodyPr>
          <a:lstStyle/>
          <a:p>
            <a:pPr algn="just">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The answer is </a:t>
            </a:r>
            <a:r>
              <a:rPr lang="en-US" altLang="zh-CN" b="1" dirty="0">
                <a:solidFill>
                  <a:srgbClr val="C00000"/>
                </a:solidFill>
                <a:latin typeface="微软雅黑" panose="020B0503020204020204" pitchFamily="34" charset="-122"/>
                <a:ea typeface="微软雅黑" panose="020B0503020204020204" pitchFamily="34" charset="-122"/>
              </a:rPr>
              <a:t>no.</a:t>
            </a:r>
            <a:endParaRPr lang="en-US" altLang="zh-CN" b="1" dirty="0">
              <a:solidFill>
                <a:srgbClr val="C00000"/>
              </a:solidFill>
              <a:latin typeface="微软雅黑" panose="020B0503020204020204" pitchFamily="34" charset="-122"/>
              <a:ea typeface="微软雅黑" panose="020B0503020204020204" pitchFamily="34" charset="-122"/>
            </a:endParaRPr>
          </a:p>
          <a:p>
            <a:pPr algn="just">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Some LLMs may use Word2Vec to initialize the embedding layer. However, modern LLMs usually train the embedding layer from scratch. (e.g. a 30000x512 matrix).</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20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This does not undermine the fact that Word2Vec is a groundbreaking algorithm.</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Recurrent Neural Network</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12" name="Rectangle 5"/>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96"/>
          <p:cNvSpPr/>
          <p:nvPr/>
        </p:nvSpPr>
        <p:spPr>
          <a:xfrm>
            <a:off x="559921" y="1361073"/>
            <a:ext cx="10479991" cy="874407"/>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Difference with CNN</a:t>
            </a:r>
            <a:endParaRPr lang="en-US" altLang="zh-CN" b="1" dirty="0">
              <a:solidFill>
                <a:srgbClr val="0339A6"/>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The input and output of an RNN are not fixed</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1031" y="2545207"/>
            <a:ext cx="10088881" cy="3158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Oval 4"/>
              <p:cNvSpPr/>
              <p:nvPr/>
            </p:nvSpPr>
            <p:spPr>
              <a:xfrm>
                <a:off x="1675722" y="4912998"/>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m:oMathPara>
                </a14:m>
                <a:endParaRPr lang="en-US" dirty="0"/>
              </a:p>
            </p:txBody>
          </p:sp>
        </mc:Choice>
        <mc:Fallback>
          <p:sp>
            <p:nvSpPr>
              <p:cNvPr id="5" name="Oval 4"/>
              <p:cNvSpPr>
                <a:spLocks noRot="1" noChangeAspect="1" noMove="1" noResize="1" noEditPoints="1" noAdjustHandles="1" noChangeArrowheads="1" noChangeShapeType="1" noTextEdit="1"/>
              </p:cNvSpPr>
              <p:nvPr/>
            </p:nvSpPr>
            <p:spPr>
              <a:xfrm>
                <a:off x="1675722" y="4912998"/>
                <a:ext cx="390699" cy="399011"/>
              </a:xfrm>
              <a:prstGeom prst="ellipse">
                <a:avLst/>
              </a:prstGeom>
              <a:blipFill rotWithShape="1">
                <a:blip r:embed="rId1"/>
                <a:stretch>
                  <a:fillRect l="-1777" t="-1592" r="-1592" b="-1533"/>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6" name="Rounded Rectangle 4"/>
          <p:cNvSpPr/>
          <p:nvPr/>
        </p:nvSpPr>
        <p:spPr>
          <a:xfrm>
            <a:off x="1675722" y="3696322"/>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7" name="Straight Arrow Connector 6"/>
          <p:cNvCxnSpPr>
            <a:stCxn id="5" idx="0"/>
            <a:endCxn id="6" idx="2"/>
          </p:cNvCxnSpPr>
          <p:nvPr/>
        </p:nvCxnSpPr>
        <p:spPr>
          <a:xfrm flipV="1">
            <a:off x="1871072" y="4419529"/>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Oval 7"/>
              <p:cNvSpPr/>
              <p:nvPr/>
            </p:nvSpPr>
            <p:spPr>
              <a:xfrm>
                <a:off x="2821236" y="4912998"/>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p:sp>
            <p:nvSpPr>
              <p:cNvPr id="8" name="Oval 7"/>
              <p:cNvSpPr>
                <a:spLocks noRot="1" noChangeAspect="1" noMove="1" noResize="1" noEditPoints="1" noAdjustHandles="1" noChangeArrowheads="1" noChangeShapeType="1" noTextEdit="1"/>
              </p:cNvSpPr>
              <p:nvPr/>
            </p:nvSpPr>
            <p:spPr>
              <a:xfrm>
                <a:off x="2821236" y="4912998"/>
                <a:ext cx="390699" cy="399011"/>
              </a:xfrm>
              <a:prstGeom prst="ellipse">
                <a:avLst/>
              </a:prstGeom>
              <a:blipFill rotWithShape="1">
                <a:blip r:embed="rId2"/>
                <a:stretch>
                  <a:fillRect l="-1770" t="-1592" r="-1598" b="-1533"/>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9" name="Rounded Rectangle 7"/>
          <p:cNvSpPr/>
          <p:nvPr/>
        </p:nvSpPr>
        <p:spPr>
          <a:xfrm>
            <a:off x="2821236" y="3696322"/>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0" name="Straight Arrow Connector 9"/>
          <p:cNvCxnSpPr>
            <a:stCxn id="8" idx="0"/>
            <a:endCxn id="9" idx="2"/>
          </p:cNvCxnSpPr>
          <p:nvPr/>
        </p:nvCxnSpPr>
        <p:spPr>
          <a:xfrm flipV="1">
            <a:off x="3016586" y="4419529"/>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1"/>
          </p:cNvCxnSpPr>
          <p:nvPr/>
        </p:nvCxnSpPr>
        <p:spPr>
          <a:xfrm>
            <a:off x="2066421" y="4057926"/>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Oval 11"/>
              <p:cNvSpPr/>
              <p:nvPr/>
            </p:nvSpPr>
            <p:spPr>
              <a:xfrm>
                <a:off x="2821233" y="284710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dirty="0"/>
              </a:p>
            </p:txBody>
          </p:sp>
        </mc:Choice>
        <mc:Fallback>
          <p:sp>
            <p:nvSpPr>
              <p:cNvPr id="12" name="Oval 11"/>
              <p:cNvSpPr>
                <a:spLocks noRot="1" noChangeAspect="1" noMove="1" noResize="1" noEditPoints="1" noAdjustHandles="1" noChangeArrowheads="1" noChangeShapeType="1" noTextEdit="1"/>
              </p:cNvSpPr>
              <p:nvPr/>
            </p:nvSpPr>
            <p:spPr>
              <a:xfrm>
                <a:off x="2821233" y="2847109"/>
                <a:ext cx="390699" cy="399011"/>
              </a:xfrm>
              <a:prstGeom prst="ellipse">
                <a:avLst/>
              </a:prstGeom>
              <a:blipFill rotWithShape="1">
                <a:blip r:embed="rId3"/>
                <a:stretch>
                  <a:fillRect l="-1769" t="-1693" r="-1599" b="-1591"/>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13" name="Straight Arrow Connector 12"/>
          <p:cNvCxnSpPr>
            <a:stCxn id="9" idx="0"/>
            <a:endCxn id="12" idx="4"/>
          </p:cNvCxnSpPr>
          <p:nvPr/>
        </p:nvCxnSpPr>
        <p:spPr>
          <a:xfrm flipH="1" flipV="1">
            <a:off x="3016583" y="3246120"/>
            <a:ext cx="3"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Oval 13"/>
              <p:cNvSpPr/>
              <p:nvPr/>
            </p:nvSpPr>
            <p:spPr>
              <a:xfrm>
                <a:off x="1675715" y="284710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oMath>
                  </m:oMathPara>
                </a14:m>
                <a:endParaRPr lang="en-US" dirty="0"/>
              </a:p>
            </p:txBody>
          </p:sp>
        </mc:Choice>
        <mc:Fallback>
          <p:sp>
            <p:nvSpPr>
              <p:cNvPr id="14" name="Oval 13"/>
              <p:cNvSpPr>
                <a:spLocks noRot="1" noChangeAspect="1" noMove="1" noResize="1" noEditPoints="1" noAdjustHandles="1" noChangeArrowheads="1" noChangeShapeType="1" noTextEdit="1"/>
              </p:cNvSpPr>
              <p:nvPr/>
            </p:nvSpPr>
            <p:spPr>
              <a:xfrm>
                <a:off x="1675715" y="2847109"/>
                <a:ext cx="390699" cy="399011"/>
              </a:xfrm>
              <a:prstGeom prst="ellipse">
                <a:avLst/>
              </a:prstGeom>
              <a:blipFill rotWithShape="1">
                <a:blip r:embed="rId4"/>
                <a:stretch>
                  <a:fillRect l="-1775" t="-1693" r="-1594" b="-1591"/>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15" name="Straight Arrow Connector 14"/>
          <p:cNvCxnSpPr>
            <a:stCxn id="6" idx="0"/>
            <a:endCxn id="14" idx="4"/>
          </p:cNvCxnSpPr>
          <p:nvPr/>
        </p:nvCxnSpPr>
        <p:spPr>
          <a:xfrm flipH="1" flipV="1">
            <a:off x="1871065" y="3246120"/>
            <a:ext cx="7"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Oval 15"/>
              <p:cNvSpPr/>
              <p:nvPr/>
            </p:nvSpPr>
            <p:spPr>
              <a:xfrm>
                <a:off x="5314603" y="4924525"/>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m:oMathPara>
                </a14:m>
                <a:endParaRPr lang="en-US" dirty="0"/>
              </a:p>
            </p:txBody>
          </p:sp>
        </mc:Choice>
        <mc:Fallback>
          <p:sp>
            <p:nvSpPr>
              <p:cNvPr id="16" name="Oval 15"/>
              <p:cNvSpPr>
                <a:spLocks noRot="1" noChangeAspect="1" noMove="1" noResize="1" noEditPoints="1" noAdjustHandles="1" noChangeArrowheads="1" noChangeShapeType="1" noTextEdit="1"/>
              </p:cNvSpPr>
              <p:nvPr/>
            </p:nvSpPr>
            <p:spPr>
              <a:xfrm>
                <a:off x="5314603" y="4924525"/>
                <a:ext cx="390699" cy="399011"/>
              </a:xfrm>
              <a:prstGeom prst="ellipse">
                <a:avLst/>
              </a:prstGeom>
              <a:blipFill rotWithShape="1">
                <a:blip r:embed="rId5"/>
                <a:stretch>
                  <a:fillRect l="-1699" t="-1616" r="-1507" b="-1508"/>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17" name="Rounded Rectangle 15"/>
          <p:cNvSpPr/>
          <p:nvPr/>
        </p:nvSpPr>
        <p:spPr>
          <a:xfrm>
            <a:off x="5314603" y="3707849"/>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8" name="Straight Arrow Connector 17"/>
          <p:cNvCxnSpPr>
            <a:stCxn id="16" idx="0"/>
            <a:endCxn id="17" idx="2"/>
          </p:cNvCxnSpPr>
          <p:nvPr/>
        </p:nvCxnSpPr>
        <p:spPr>
          <a:xfrm flipV="1">
            <a:off x="5509953" y="4431056"/>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Oval 18"/>
              <p:cNvSpPr/>
              <p:nvPr/>
            </p:nvSpPr>
            <p:spPr>
              <a:xfrm>
                <a:off x="5314602" y="2864368"/>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p:sp>
            <p:nvSpPr>
              <p:cNvPr id="19" name="Oval 18"/>
              <p:cNvSpPr>
                <a:spLocks noRot="1" noChangeAspect="1" noMove="1" noResize="1" noEditPoints="1" noAdjustHandles="1" noChangeArrowheads="1" noChangeShapeType="1" noTextEdit="1"/>
              </p:cNvSpPr>
              <p:nvPr/>
            </p:nvSpPr>
            <p:spPr>
              <a:xfrm>
                <a:off x="5314602" y="2864368"/>
                <a:ext cx="390699" cy="399011"/>
              </a:xfrm>
              <a:prstGeom prst="ellipse">
                <a:avLst/>
              </a:prstGeom>
              <a:blipFill rotWithShape="1">
                <a:blip r:embed="rId6"/>
                <a:stretch>
                  <a:fillRect l="-1699" t="-1721" r="-1507" b="-1563"/>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0" name="Straight Arrow Connector 19"/>
          <p:cNvCxnSpPr>
            <a:stCxn id="17" idx="0"/>
            <a:endCxn id="19" idx="4"/>
          </p:cNvCxnSpPr>
          <p:nvPr/>
        </p:nvCxnSpPr>
        <p:spPr>
          <a:xfrm flipH="1" flipV="1">
            <a:off x="5509952" y="3263379"/>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062" y="3798444"/>
            <a:ext cx="458780" cy="369332"/>
          </a:xfrm>
          <a:prstGeom prst="rect">
            <a:avLst/>
          </a:prstGeom>
          <a:noFill/>
        </p:spPr>
        <p:txBody>
          <a:bodyPr wrap="none" rtlCol="0">
            <a:spAutoFit/>
          </a:bodyPr>
          <a:lstStyle/>
          <a:p>
            <a:r>
              <a:rPr lang="en-US" dirty="0"/>
              <a:t>…..</a:t>
            </a:r>
            <a:endParaRPr lang="en-US" dirty="0"/>
          </a:p>
        </p:txBody>
      </p:sp>
      <p:cxnSp>
        <p:nvCxnSpPr>
          <p:cNvPr id="22" name="Straight Arrow Connector 21"/>
          <p:cNvCxnSpPr>
            <a:endCxn id="17" idx="1"/>
          </p:cNvCxnSpPr>
          <p:nvPr/>
        </p:nvCxnSpPr>
        <p:spPr>
          <a:xfrm>
            <a:off x="4597842" y="4066681"/>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4" idx="3"/>
            <a:endCxn id="6" idx="1"/>
          </p:cNvCxnSpPr>
          <p:nvPr/>
        </p:nvCxnSpPr>
        <p:spPr>
          <a:xfrm>
            <a:off x="958425" y="4055564"/>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Rounded Rectangle 26"/>
              <p:cNvSpPr/>
              <p:nvPr/>
            </p:nvSpPr>
            <p:spPr>
              <a:xfrm>
                <a:off x="617603" y="3876850"/>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ℎ</m:t>
                          </m:r>
                        </m:e>
                        <m:sup>
                          <m:r>
                            <a:rPr lang="en-US" b="0" i="1" smtClean="0">
                              <a:latin typeface="Cambria Math" panose="02040503050406030204" pitchFamily="18" charset="0"/>
                            </a:rPr>
                            <m:t>0</m:t>
                          </m:r>
                        </m:sup>
                      </m:sSup>
                    </m:oMath>
                  </m:oMathPara>
                </a14:m>
                <a:endParaRPr lang="en-US" dirty="0"/>
              </a:p>
            </p:txBody>
          </p:sp>
        </mc:Choice>
        <mc:Fallback>
          <p:sp>
            <p:nvSpPr>
              <p:cNvPr id="24" name="Rounded Rectangle 26"/>
              <p:cNvSpPr>
                <a:spLocks noRot="1" noChangeAspect="1" noMove="1" noResize="1" noEditPoints="1" noAdjustHandles="1" noChangeArrowheads="1" noChangeShapeType="1" noTextEdit="1"/>
              </p:cNvSpPr>
              <p:nvPr/>
            </p:nvSpPr>
            <p:spPr>
              <a:xfrm>
                <a:off x="617603" y="3876850"/>
                <a:ext cx="340822" cy="357428"/>
              </a:xfrm>
              <a:prstGeom prst="roundRect">
                <a:avLst/>
              </a:prstGeom>
              <a:blipFill rotWithShape="1">
                <a:blip r:embed="rId7"/>
                <a:stretch>
                  <a:fillRect l="-1976" t="-1826" r="-1802" b="-1749"/>
                </a:stretch>
              </a:blipFill>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a:noFill/>
                  </a:rPr>
                  <a:t> </a:t>
                </a:r>
              </a:p>
            </p:txBody>
          </p:sp>
        </mc:Fallback>
      </mc:AlternateContent>
      <p:cxnSp>
        <p:nvCxnSpPr>
          <p:cNvPr id="25" name="Straight Arrow Connector 24"/>
          <p:cNvCxnSpPr/>
          <p:nvPr/>
        </p:nvCxnSpPr>
        <p:spPr>
          <a:xfrm>
            <a:off x="3211932" y="4056745"/>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0"/>
          </p:cNvCxnSpPr>
          <p:nvPr/>
        </p:nvCxnSpPr>
        <p:spPr>
          <a:xfrm flipH="1" flipV="1">
            <a:off x="1871061" y="2335860"/>
            <a:ext cx="4" cy="51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0"/>
          </p:cNvCxnSpPr>
          <p:nvPr/>
        </p:nvCxnSpPr>
        <p:spPr>
          <a:xfrm flipV="1">
            <a:off x="3016583" y="2335860"/>
            <a:ext cx="0" cy="51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0"/>
          </p:cNvCxnSpPr>
          <p:nvPr/>
        </p:nvCxnSpPr>
        <p:spPr>
          <a:xfrm flipH="1" flipV="1">
            <a:off x="5509951" y="2344615"/>
            <a:ext cx="1" cy="51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Oval 28"/>
              <p:cNvSpPr/>
              <p:nvPr/>
            </p:nvSpPr>
            <p:spPr>
              <a:xfrm>
                <a:off x="1675711" y="1928556"/>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sup>
                      </m:sSup>
                    </m:oMath>
                  </m:oMathPara>
                </a14:m>
                <a:endParaRPr lang="en-US" dirty="0"/>
              </a:p>
            </p:txBody>
          </p:sp>
        </mc:Choice>
        <mc:Fallback>
          <p:sp>
            <p:nvSpPr>
              <p:cNvPr id="29" name="Oval 28"/>
              <p:cNvSpPr>
                <a:spLocks noRot="1" noChangeAspect="1" noMove="1" noResize="1" noEditPoints="1" noAdjustHandles="1" noChangeArrowheads="1" noChangeShapeType="1" noTextEdit="1"/>
              </p:cNvSpPr>
              <p:nvPr/>
            </p:nvSpPr>
            <p:spPr>
              <a:xfrm>
                <a:off x="1675711" y="1928556"/>
                <a:ext cx="390699" cy="399011"/>
              </a:xfrm>
              <a:prstGeom prst="ellipse">
                <a:avLst/>
              </a:prstGeom>
              <a:blipFill rotWithShape="1">
                <a:blip r:embed="rId8"/>
                <a:stretch>
                  <a:fillRect l="-1774" t="-1607" r="-1595" b="-1518"/>
                </a:stretch>
              </a:blipFill>
            </p:spPr>
            <p:style>
              <a:lnRef idx="2">
                <a:schemeClr val="accent3">
                  <a:shade val="50000"/>
                </a:schemeClr>
              </a:lnRef>
              <a:fillRef idx="1">
                <a:schemeClr val="accent3"/>
              </a:fillRef>
              <a:effectRef idx="0">
                <a:schemeClr val="accent3"/>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Oval 29"/>
              <p:cNvSpPr/>
              <p:nvPr/>
            </p:nvSpPr>
            <p:spPr>
              <a:xfrm>
                <a:off x="2821233" y="1936849"/>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m:oMathPara>
                </a14:m>
                <a:endParaRPr lang="en-US" dirty="0"/>
              </a:p>
            </p:txBody>
          </p:sp>
        </mc:Choice>
        <mc:Fallback>
          <p:sp>
            <p:nvSpPr>
              <p:cNvPr id="30" name="Oval 29"/>
              <p:cNvSpPr>
                <a:spLocks noRot="1" noChangeAspect="1" noMove="1" noResize="1" noEditPoints="1" noAdjustHandles="1" noChangeArrowheads="1" noChangeShapeType="1" noTextEdit="1"/>
              </p:cNvSpPr>
              <p:nvPr/>
            </p:nvSpPr>
            <p:spPr>
              <a:xfrm>
                <a:off x="2821233" y="1936849"/>
                <a:ext cx="390699" cy="399011"/>
              </a:xfrm>
              <a:prstGeom prst="ellipse">
                <a:avLst/>
              </a:prstGeom>
              <a:blipFill rotWithShape="1">
                <a:blip r:embed="rId9"/>
                <a:stretch>
                  <a:fillRect l="-1769" t="-1616" r="-1599" b="-1509"/>
                </a:stretch>
              </a:blipFill>
            </p:spPr>
            <p:style>
              <a:lnRef idx="2">
                <a:schemeClr val="accent3">
                  <a:shade val="50000"/>
                </a:schemeClr>
              </a:lnRef>
              <a:fillRef idx="1">
                <a:schemeClr val="accent3"/>
              </a:fillRef>
              <a:effectRef idx="0">
                <a:schemeClr val="accent3"/>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Oval 30"/>
              <p:cNvSpPr/>
              <p:nvPr/>
            </p:nvSpPr>
            <p:spPr>
              <a:xfrm>
                <a:off x="5314602" y="1935982"/>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𝑇</m:t>
                          </m:r>
                        </m:sup>
                      </m:sSup>
                    </m:oMath>
                  </m:oMathPara>
                </a14:m>
                <a:endParaRPr lang="en-US" dirty="0"/>
              </a:p>
            </p:txBody>
          </p:sp>
        </mc:Choice>
        <mc:Fallback>
          <p:sp>
            <p:nvSpPr>
              <p:cNvPr id="31" name="Oval 30"/>
              <p:cNvSpPr>
                <a:spLocks noRot="1" noChangeAspect="1" noMove="1" noResize="1" noEditPoints="1" noAdjustHandles="1" noChangeArrowheads="1" noChangeShapeType="1" noTextEdit="1"/>
              </p:cNvSpPr>
              <p:nvPr/>
            </p:nvSpPr>
            <p:spPr>
              <a:xfrm>
                <a:off x="5314602" y="1935982"/>
                <a:ext cx="390699" cy="399011"/>
              </a:xfrm>
              <a:prstGeom prst="ellipse">
                <a:avLst/>
              </a:prstGeom>
              <a:blipFill rotWithShape="1">
                <a:blip r:embed="rId10"/>
                <a:stretch>
                  <a:fillRect l="-1699" t="-1717" r="-1507" b="-1567"/>
                </a:stretch>
              </a:blipFill>
            </p:spPr>
            <p:style>
              <a:lnRef idx="2">
                <a:schemeClr val="accent3">
                  <a:shade val="50000"/>
                </a:schemeClr>
              </a:lnRef>
              <a:fillRef idx="1">
                <a:schemeClr val="accent3"/>
              </a:fillRef>
              <a:effectRef idx="0">
                <a:schemeClr val="accent3"/>
              </a:effectRef>
              <a:fontRef idx="minor">
                <a:schemeClr val="lt1"/>
              </a:fontRef>
            </p:style>
            <p:txBody>
              <a:bodyPr/>
              <a:lstStyle/>
              <a:p>
                <a:r>
                  <a:rPr lang="zh-CN" altLang="en-US">
                    <a:noFill/>
                  </a:rPr>
                  <a:t> </a:t>
                </a:r>
              </a:p>
            </p:txBody>
          </p:sp>
        </mc:Fallback>
      </mc:AlternateContent>
      <p:sp>
        <p:nvSpPr>
          <p:cNvPr id="32"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Recurrent Neural Network</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4" name="TextBox 33"/>
              <p:cNvSpPr txBox="1"/>
              <p:nvPr/>
            </p:nvSpPr>
            <p:spPr>
              <a:xfrm>
                <a:off x="2299828" y="3697350"/>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1</m:t>
                          </m:r>
                        </m:sup>
                      </m:sSup>
                    </m:oMath>
                  </m:oMathPara>
                </a14:m>
                <a:endParaRPr lang="en-US" altLang="zh-CN" dirty="0"/>
              </a:p>
            </p:txBody>
          </p:sp>
        </mc:Choice>
        <mc:Fallback>
          <p:sp>
            <p:nvSpPr>
              <p:cNvPr id="34" name="TextBox 33"/>
              <p:cNvSpPr txBox="1">
                <a:spLocks noRot="1" noChangeAspect="1" noMove="1" noResize="1" noEditPoints="1" noAdjustHandles="1" noChangeArrowheads="1" noChangeShapeType="1" noTextEdit="1"/>
              </p:cNvSpPr>
              <p:nvPr/>
            </p:nvSpPr>
            <p:spPr>
              <a:xfrm>
                <a:off x="2299828" y="3697350"/>
                <a:ext cx="326056" cy="369330"/>
              </a:xfrm>
              <a:prstGeom prst="rect">
                <a:avLst/>
              </a:prstGeom>
              <a:blipFill rotWithShape="1">
                <a:blip r:embed="rId11"/>
                <a:stretch>
                  <a:fillRect l="-151" t="-103" r="49"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3512470" y="3697350"/>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2</m:t>
                          </m:r>
                        </m:sup>
                      </m:sSup>
                    </m:oMath>
                  </m:oMathPara>
                </a14:m>
                <a:endParaRPr lang="en-US" altLang="zh-CN" dirty="0"/>
              </a:p>
            </p:txBody>
          </p:sp>
        </mc:Choice>
        <mc:Fallback>
          <p:sp>
            <p:nvSpPr>
              <p:cNvPr id="35" name="TextBox 34"/>
              <p:cNvSpPr txBox="1">
                <a:spLocks noRot="1" noChangeAspect="1" noMove="1" noResize="1" noEditPoints="1" noAdjustHandles="1" noChangeArrowheads="1" noChangeShapeType="1" noTextEdit="1"/>
              </p:cNvSpPr>
              <p:nvPr/>
            </p:nvSpPr>
            <p:spPr>
              <a:xfrm>
                <a:off x="3512470" y="3697350"/>
                <a:ext cx="326056" cy="369332"/>
              </a:xfrm>
              <a:prstGeom prst="rect">
                <a:avLst/>
              </a:prstGeom>
              <a:blipFill rotWithShape="1">
                <a:blip r:embed="rId12"/>
                <a:stretch>
                  <a:fillRect l="-87" t="-103" r="180"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4962581" y="3686232"/>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m:oMathPara>
                </a14:m>
                <a:endParaRPr lang="en-US" altLang="zh-CN" dirty="0"/>
              </a:p>
            </p:txBody>
          </p:sp>
        </mc:Choice>
        <mc:Fallback>
          <p:sp>
            <p:nvSpPr>
              <p:cNvPr id="36" name="TextBox 35"/>
              <p:cNvSpPr txBox="1">
                <a:spLocks noRot="1" noChangeAspect="1" noMove="1" noResize="1" noEditPoints="1" noAdjustHandles="1" noChangeArrowheads="1" noChangeShapeType="1" noTextEdit="1"/>
              </p:cNvSpPr>
              <p:nvPr/>
            </p:nvSpPr>
            <p:spPr>
              <a:xfrm>
                <a:off x="4962581" y="3686232"/>
                <a:ext cx="326056" cy="369332"/>
              </a:xfrm>
              <a:prstGeom prst="rect">
                <a:avLst/>
              </a:prstGeom>
              <a:blipFill rotWithShape="1">
                <a:blip r:embed="rId13"/>
                <a:stretch>
                  <a:fillRect l="-17" t="-15" r="-66885"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7566969" y="4650838"/>
                <a:ext cx="2653345" cy="923330"/>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ℎ</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𝑓</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𝑈</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𝑥</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𝑊</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ℎ</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0</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𝑏</m:t>
                          </m:r>
                        </m:e>
                      </m:d>
                    </m:oMath>
                  </m:oMathPara>
                </a14:m>
                <a:endParaRPr lang="en-US" altLang="zh-CN" b="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ℎ</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2</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𝑓</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𝑈</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𝑥</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2</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𝑊</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ℎ</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𝑏</m:t>
                          </m:r>
                        </m:e>
                      </m:d>
                    </m:oMath>
                  </m:oMathPara>
                </a14:m>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mc:Choice>
        <mc:Fallback>
          <p:sp>
            <p:nvSpPr>
              <p:cNvPr id="38" name="TextBox 37"/>
              <p:cNvSpPr txBox="1">
                <a:spLocks noRot="1" noChangeAspect="1" noMove="1" noResize="1" noEditPoints="1" noAdjustHandles="1" noChangeArrowheads="1" noChangeShapeType="1" noTextEdit="1"/>
              </p:cNvSpPr>
              <p:nvPr/>
            </p:nvSpPr>
            <p:spPr>
              <a:xfrm>
                <a:off x="7566969" y="4650838"/>
                <a:ext cx="2653345" cy="923330"/>
              </a:xfrm>
              <a:prstGeom prst="rect">
                <a:avLst/>
              </a:prstGeom>
              <a:blipFill rotWithShape="1">
                <a:blip r:embed="rId14"/>
                <a:stretch>
                  <a:fillRect l="-12" t="-11" r="24"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2427536" y="2353339"/>
                <a:ext cx="3834331"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𝑦</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m:rPr>
                          <m:sty m:val="p"/>
                        </m:rPr>
                        <a:rPr lang="en-US" altLang="zh-CN" b="0" i="0" smtClean="0">
                          <a:solidFill>
                            <a:schemeClr val="tx1">
                              <a:lumMod val="65000"/>
                              <a:lumOff val="35000"/>
                            </a:schemeClr>
                          </a:solidFill>
                          <a:latin typeface="Cambria Math" panose="02040503050406030204" pitchFamily="18" charset="0"/>
                          <a:ea typeface="微软雅黑" panose="020B0503020204020204" pitchFamily="34" charset="-122"/>
                        </a:rPr>
                        <m:t>Softmax</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𝑉</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ℎ</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𝑐</m:t>
                          </m:r>
                        </m:e>
                      </m:d>
                    </m:oMath>
                  </m:oMathPara>
                </a14:m>
                <a:endParaRPr lang="zh-CN" altLang="en-US" dirty="0"/>
              </a:p>
            </p:txBody>
          </p:sp>
        </mc:Choice>
        <mc:Fallback>
          <p:sp>
            <p:nvSpPr>
              <p:cNvPr id="40" name="TextBox 39"/>
              <p:cNvSpPr txBox="1">
                <a:spLocks noRot="1" noChangeAspect="1" noMove="1" noResize="1" noEditPoints="1" noAdjustHandles="1" noChangeArrowheads="1" noChangeShapeType="1" noTextEdit="1"/>
              </p:cNvSpPr>
              <p:nvPr/>
            </p:nvSpPr>
            <p:spPr>
              <a:xfrm>
                <a:off x="2427536" y="2353339"/>
                <a:ext cx="3834331" cy="369332"/>
              </a:xfrm>
              <a:prstGeom prst="rect">
                <a:avLst/>
              </a:prstGeom>
              <a:blipFill rotWithShape="1">
                <a:blip r:embed="rId15"/>
                <a:stretch>
                  <a:fillRect l="-15" t="-8" r="3" b="115"/>
                </a:stretch>
              </a:blipFill>
            </p:spPr>
            <p:txBody>
              <a:bodyPr/>
              <a:lstStyle/>
              <a:p>
                <a:r>
                  <a:rPr lang="zh-CN" altLang="en-US">
                    <a:noFill/>
                  </a:rPr>
                  <a:t> </a:t>
                </a:r>
              </a:p>
            </p:txBody>
          </p:sp>
        </mc:Fallback>
      </mc:AlternateContent>
      <p:cxnSp>
        <p:nvCxnSpPr>
          <p:cNvPr id="42" name="Straight Arrow Connector 41"/>
          <p:cNvCxnSpPr>
            <a:stCxn id="38" idx="1"/>
            <a:endCxn id="6" idx="3"/>
          </p:cNvCxnSpPr>
          <p:nvPr/>
        </p:nvCxnSpPr>
        <p:spPr>
          <a:xfrm flipH="1" flipV="1">
            <a:off x="2066421" y="4057926"/>
            <a:ext cx="5500548" cy="105457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a:stCxn id="38" idx="1"/>
            <a:endCxn id="9" idx="3"/>
          </p:cNvCxnSpPr>
          <p:nvPr/>
        </p:nvCxnSpPr>
        <p:spPr>
          <a:xfrm flipH="1" flipV="1">
            <a:off x="3211935" y="4057926"/>
            <a:ext cx="4355034" cy="105457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a:stCxn id="38" idx="1"/>
            <a:endCxn id="17" idx="3"/>
          </p:cNvCxnSpPr>
          <p:nvPr/>
        </p:nvCxnSpPr>
        <p:spPr>
          <a:xfrm flipH="1" flipV="1">
            <a:off x="5705302" y="4069453"/>
            <a:ext cx="1861667" cy="10430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3" name="TextBox 52"/>
          <p:cNvSpPr txBox="1"/>
          <p:nvPr/>
        </p:nvSpPr>
        <p:spPr>
          <a:xfrm>
            <a:off x="5819375" y="4979877"/>
            <a:ext cx="1747594" cy="369332"/>
          </a:xfrm>
          <a:prstGeom prst="rect">
            <a:avLst/>
          </a:prstGeom>
          <a:noFill/>
        </p:spPr>
        <p:txBody>
          <a:bodyPr wrap="none" rtlCol="0">
            <a:spAutoFit/>
          </a:bodyPr>
          <a:lstStyle/>
          <a:p>
            <a:r>
              <a:rPr lang="en-US" altLang="zh-CN" dirty="0"/>
              <a:t>Shared Weights</a:t>
            </a:r>
            <a:endParaRPr lang="zh-CN" altLang="en-US" dirty="0"/>
          </a:p>
        </p:txBody>
      </p:sp>
      <p:pic>
        <p:nvPicPr>
          <p:cNvPr id="6146" name="Picture 2" descr="在这里插入图片描述"/>
          <p:cNvPicPr>
            <a:picLocks noChangeAspect="1" noChangeArrowheads="1"/>
          </p:cNvPicPr>
          <p:nvPr/>
        </p:nvPicPr>
        <p:blipFill rotWithShape="1">
          <a:blip r:embed="rId16">
            <a:extLst>
              <a:ext uri="{28A0092B-C50C-407E-A947-70E740481C1C}">
                <a14:useLocalDpi xmlns:a14="http://schemas.microsoft.com/office/drawing/2010/main" val="0"/>
              </a:ext>
            </a:extLst>
          </a:blip>
          <a:srcRect l="30960" r="35230"/>
          <a:stretch>
            <a:fillRect/>
          </a:stretch>
        </p:blipFill>
        <p:spPr bwMode="auto">
          <a:xfrm>
            <a:off x="7566968" y="1136085"/>
            <a:ext cx="2653345" cy="2936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Recurrent Neural Network</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9" name="Oval 58"/>
              <p:cNvSpPr/>
              <p:nvPr/>
            </p:nvSpPr>
            <p:spPr>
              <a:xfrm>
                <a:off x="7399344"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59" name="Oval 58"/>
              <p:cNvSpPr>
                <a:spLocks noRot="1" noChangeAspect="1" noMove="1" noResize="1" noEditPoints="1" noAdjustHandles="1" noChangeArrowheads="1" noChangeShapeType="1" noTextEdit="1"/>
              </p:cNvSpPr>
              <p:nvPr/>
            </p:nvSpPr>
            <p:spPr>
              <a:xfrm>
                <a:off x="7399344" y="5003593"/>
                <a:ext cx="390699" cy="399011"/>
              </a:xfrm>
              <a:prstGeom prst="ellipse">
                <a:avLst/>
              </a:prstGeom>
              <a:blipFill rotWithShape="1">
                <a:blip r:embed="rId1"/>
                <a:stretch>
                  <a:fillRect l="-1708" t="-1699" r="-1498" b="-1585"/>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60" name="Rounded Rectangle 4"/>
          <p:cNvSpPr/>
          <p:nvPr/>
        </p:nvSpPr>
        <p:spPr>
          <a:xfrm>
            <a:off x="7399344"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61" name="Straight Arrow Connector 60"/>
          <p:cNvCxnSpPr>
            <a:stCxn id="59" idx="0"/>
            <a:endCxn id="60" idx="2"/>
          </p:cNvCxnSpPr>
          <p:nvPr/>
        </p:nvCxnSpPr>
        <p:spPr>
          <a:xfrm flipV="1">
            <a:off x="7594694"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7"/>
          <p:cNvSpPr/>
          <p:nvPr/>
        </p:nvSpPr>
        <p:spPr>
          <a:xfrm>
            <a:off x="8544858"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64" name="Straight Arrow Connector 63"/>
          <p:cNvCxnSpPr>
            <a:stCxn id="59" idx="7"/>
            <a:endCxn id="63" idx="2"/>
          </p:cNvCxnSpPr>
          <p:nvPr/>
        </p:nvCxnSpPr>
        <p:spPr>
          <a:xfrm flipV="1">
            <a:off x="7732826" y="4510124"/>
            <a:ext cx="1007382" cy="551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0" idx="3"/>
            <a:endCxn id="63" idx="1"/>
          </p:cNvCxnSpPr>
          <p:nvPr/>
        </p:nvCxnSpPr>
        <p:spPr>
          <a:xfrm>
            <a:off x="7790043" y="4148521"/>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Oval 65"/>
              <p:cNvSpPr/>
              <p:nvPr/>
            </p:nvSpPr>
            <p:spPr>
              <a:xfrm>
                <a:off x="8544855" y="2937704"/>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dirty="0"/>
              </a:p>
            </p:txBody>
          </p:sp>
        </mc:Choice>
        <mc:Fallback>
          <p:sp>
            <p:nvSpPr>
              <p:cNvPr id="66" name="Oval 65"/>
              <p:cNvSpPr>
                <a:spLocks noRot="1" noChangeAspect="1" noMove="1" noResize="1" noEditPoints="1" noAdjustHandles="1" noChangeArrowheads="1" noChangeShapeType="1" noTextEdit="1"/>
              </p:cNvSpPr>
              <p:nvPr/>
            </p:nvSpPr>
            <p:spPr>
              <a:xfrm>
                <a:off x="8544855" y="2937704"/>
                <a:ext cx="390699" cy="399011"/>
              </a:xfrm>
              <a:prstGeom prst="ellipse">
                <a:avLst/>
              </a:prstGeom>
              <a:blipFill rotWithShape="1">
                <a:blip r:embed="rId2"/>
                <a:stretch>
                  <a:fillRect l="-1701" t="-1640" r="-1505" b="-1485"/>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67" name="Straight Arrow Connector 66"/>
          <p:cNvCxnSpPr>
            <a:stCxn id="63" idx="0"/>
            <a:endCxn id="66" idx="4"/>
          </p:cNvCxnSpPr>
          <p:nvPr/>
        </p:nvCxnSpPr>
        <p:spPr>
          <a:xfrm flipH="1" flipV="1">
            <a:off x="8740205" y="3336715"/>
            <a:ext cx="3"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Oval 67"/>
              <p:cNvSpPr/>
              <p:nvPr/>
            </p:nvSpPr>
            <p:spPr>
              <a:xfrm>
                <a:off x="7399337" y="2937704"/>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oMath>
                  </m:oMathPara>
                </a14:m>
                <a:endParaRPr lang="en-US" dirty="0"/>
              </a:p>
            </p:txBody>
          </p:sp>
        </mc:Choice>
        <mc:Fallback>
          <p:sp>
            <p:nvSpPr>
              <p:cNvPr id="68" name="Oval 67"/>
              <p:cNvSpPr>
                <a:spLocks noRot="1" noChangeAspect="1" noMove="1" noResize="1" noEditPoints="1" noAdjustHandles="1" noChangeArrowheads="1" noChangeShapeType="1" noTextEdit="1"/>
              </p:cNvSpPr>
              <p:nvPr/>
            </p:nvSpPr>
            <p:spPr>
              <a:xfrm>
                <a:off x="7399337" y="2937704"/>
                <a:ext cx="390699" cy="399011"/>
              </a:xfrm>
              <a:prstGeom prst="ellipse">
                <a:avLst/>
              </a:prstGeom>
              <a:blipFill rotWithShape="1">
                <a:blip r:embed="rId3"/>
                <a:stretch>
                  <a:fillRect l="-1706" t="-1640" r="-1500" b="-1485"/>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69" name="Straight Arrow Connector 68"/>
          <p:cNvCxnSpPr>
            <a:stCxn id="60" idx="0"/>
            <a:endCxn id="68" idx="4"/>
          </p:cNvCxnSpPr>
          <p:nvPr/>
        </p:nvCxnSpPr>
        <p:spPr>
          <a:xfrm flipH="1" flipV="1">
            <a:off x="7594687" y="3336715"/>
            <a:ext cx="7"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15"/>
          <p:cNvSpPr/>
          <p:nvPr/>
        </p:nvSpPr>
        <p:spPr>
          <a:xfrm>
            <a:off x="11038225" y="37984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72" name="Straight Arrow Connector 71"/>
          <p:cNvCxnSpPr>
            <a:stCxn id="59" idx="6"/>
            <a:endCxn id="71" idx="2"/>
          </p:cNvCxnSpPr>
          <p:nvPr/>
        </p:nvCxnSpPr>
        <p:spPr>
          <a:xfrm flipV="1">
            <a:off x="7790043" y="4521651"/>
            <a:ext cx="3443532" cy="681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Oval 72"/>
              <p:cNvSpPr/>
              <p:nvPr/>
            </p:nvSpPr>
            <p:spPr>
              <a:xfrm>
                <a:off x="11038224" y="2954963"/>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p:sp>
            <p:nvSpPr>
              <p:cNvPr id="73" name="Oval 72"/>
              <p:cNvSpPr>
                <a:spLocks noRot="1" noChangeAspect="1" noMove="1" noResize="1" noEditPoints="1" noAdjustHandles="1" noChangeArrowheads="1" noChangeShapeType="1" noTextEdit="1"/>
              </p:cNvSpPr>
              <p:nvPr/>
            </p:nvSpPr>
            <p:spPr>
              <a:xfrm>
                <a:off x="11038224" y="2954963"/>
                <a:ext cx="390699" cy="399011"/>
              </a:xfrm>
              <a:prstGeom prst="ellipse">
                <a:avLst/>
              </a:prstGeom>
              <a:blipFill rotWithShape="1">
                <a:blip r:embed="rId4"/>
                <a:stretch>
                  <a:fillRect l="-1630" t="-1669" r="-1576" b="-1456"/>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74" name="Straight Arrow Connector 73"/>
          <p:cNvCxnSpPr>
            <a:stCxn id="71" idx="0"/>
            <a:endCxn id="73" idx="4"/>
          </p:cNvCxnSpPr>
          <p:nvPr/>
        </p:nvCxnSpPr>
        <p:spPr>
          <a:xfrm flipH="1" flipV="1">
            <a:off x="11233574" y="3353974"/>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62684" y="3889039"/>
            <a:ext cx="458780" cy="369332"/>
          </a:xfrm>
          <a:prstGeom prst="rect">
            <a:avLst/>
          </a:prstGeom>
          <a:noFill/>
        </p:spPr>
        <p:txBody>
          <a:bodyPr wrap="none" rtlCol="0">
            <a:spAutoFit/>
          </a:bodyPr>
          <a:lstStyle/>
          <a:p>
            <a:r>
              <a:rPr lang="en-US" dirty="0"/>
              <a:t>…..</a:t>
            </a:r>
            <a:endParaRPr lang="en-US" dirty="0"/>
          </a:p>
        </p:txBody>
      </p:sp>
      <p:cxnSp>
        <p:nvCxnSpPr>
          <p:cNvPr id="76" name="Straight Arrow Connector 75"/>
          <p:cNvCxnSpPr>
            <a:endCxn id="71" idx="1"/>
          </p:cNvCxnSpPr>
          <p:nvPr/>
        </p:nvCxnSpPr>
        <p:spPr>
          <a:xfrm>
            <a:off x="10321464" y="4157276"/>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8" idx="3"/>
            <a:endCxn id="60" idx="1"/>
          </p:cNvCxnSpPr>
          <p:nvPr/>
        </p:nvCxnSpPr>
        <p:spPr>
          <a:xfrm>
            <a:off x="6682047" y="4146159"/>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Rounded Rectangle 26"/>
              <p:cNvSpPr/>
              <p:nvPr/>
            </p:nvSpPr>
            <p:spPr>
              <a:xfrm>
                <a:off x="6341225" y="3967445"/>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ℎ</m:t>
                          </m:r>
                        </m:e>
                        <m:sup>
                          <m:r>
                            <a:rPr lang="en-US" b="0" i="1" smtClean="0">
                              <a:latin typeface="Cambria Math" panose="02040503050406030204" pitchFamily="18" charset="0"/>
                            </a:rPr>
                            <m:t>0</m:t>
                          </m:r>
                        </m:sup>
                      </m:sSup>
                    </m:oMath>
                  </m:oMathPara>
                </a14:m>
                <a:endParaRPr lang="en-US" dirty="0"/>
              </a:p>
            </p:txBody>
          </p:sp>
        </mc:Choice>
        <mc:Fallback>
          <p:sp>
            <p:nvSpPr>
              <p:cNvPr id="78" name="Rounded Rectangle 26"/>
              <p:cNvSpPr>
                <a:spLocks noRot="1" noChangeAspect="1" noMove="1" noResize="1" noEditPoints="1" noAdjustHandles="1" noChangeArrowheads="1" noChangeShapeType="1" noTextEdit="1"/>
              </p:cNvSpPr>
              <p:nvPr/>
            </p:nvSpPr>
            <p:spPr>
              <a:xfrm>
                <a:off x="6341225" y="3967445"/>
                <a:ext cx="340822" cy="357428"/>
              </a:xfrm>
              <a:prstGeom prst="roundRect">
                <a:avLst/>
              </a:prstGeom>
              <a:blipFill rotWithShape="1">
                <a:blip r:embed="rId5"/>
                <a:stretch>
                  <a:fillRect l="-1897" t="-1944" r="-1694" b="-1630"/>
                </a:stretch>
              </a:blipFill>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a:noFill/>
                  </a:rPr>
                  <a:t> </a:t>
                </a:r>
              </a:p>
            </p:txBody>
          </p:sp>
        </mc:Fallback>
      </mc:AlternateContent>
      <p:cxnSp>
        <p:nvCxnSpPr>
          <p:cNvPr id="79" name="Straight Arrow Connector 78"/>
          <p:cNvCxnSpPr/>
          <p:nvPr/>
        </p:nvCxnSpPr>
        <p:spPr>
          <a:xfrm>
            <a:off x="8935554" y="4147340"/>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p:cNvSpPr txBox="1"/>
              <p:nvPr/>
            </p:nvSpPr>
            <p:spPr>
              <a:xfrm>
                <a:off x="8023450" y="3787945"/>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1</m:t>
                          </m:r>
                        </m:sup>
                      </m:sSup>
                    </m:oMath>
                  </m:oMathPara>
                </a14:m>
                <a:endParaRPr lang="en-US" altLang="zh-CN" dirty="0"/>
              </a:p>
            </p:txBody>
          </p:sp>
        </mc:Choice>
        <mc:Fallback>
          <p:sp>
            <p:nvSpPr>
              <p:cNvPr id="80" name="TextBox 79"/>
              <p:cNvSpPr txBox="1">
                <a:spLocks noRot="1" noChangeAspect="1" noMove="1" noResize="1" noEditPoints="1" noAdjustHandles="1" noChangeArrowheads="1" noChangeShapeType="1" noTextEdit="1"/>
              </p:cNvSpPr>
              <p:nvPr/>
            </p:nvSpPr>
            <p:spPr>
              <a:xfrm>
                <a:off x="8023450" y="3787945"/>
                <a:ext cx="326056" cy="369330"/>
              </a:xfrm>
              <a:prstGeom prst="rect">
                <a:avLst/>
              </a:prstGeom>
              <a:blipFill rotWithShape="1">
                <a:blip r:embed="rId6"/>
                <a:stretch>
                  <a:fillRect l="-69" t="-46" r="161" b="1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9236092" y="3787945"/>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2</m:t>
                          </m:r>
                        </m:sup>
                      </m:sSup>
                    </m:oMath>
                  </m:oMathPara>
                </a14:m>
                <a:endParaRPr lang="en-US" altLang="zh-CN" dirty="0"/>
              </a:p>
            </p:txBody>
          </p:sp>
        </mc:Choice>
        <mc:Fallback>
          <p:sp>
            <p:nvSpPr>
              <p:cNvPr id="81" name="TextBox 80"/>
              <p:cNvSpPr txBox="1">
                <a:spLocks noRot="1" noChangeAspect="1" noMove="1" noResize="1" noEditPoints="1" noAdjustHandles="1" noChangeArrowheads="1" noChangeShapeType="1" noTextEdit="1"/>
              </p:cNvSpPr>
              <p:nvPr/>
            </p:nvSpPr>
            <p:spPr>
              <a:xfrm>
                <a:off x="9236092" y="3787945"/>
                <a:ext cx="326056" cy="369332"/>
              </a:xfrm>
              <a:prstGeom prst="rect">
                <a:avLst/>
              </a:prstGeom>
              <a:blipFill rotWithShape="1">
                <a:blip r:embed="rId7"/>
                <a:stretch>
                  <a:fillRect l="-5" t="-46" r="98"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TextBox 81"/>
              <p:cNvSpPr txBox="1"/>
              <p:nvPr/>
            </p:nvSpPr>
            <p:spPr>
              <a:xfrm>
                <a:off x="10686203" y="3776827"/>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m:oMathPara>
                </a14:m>
                <a:endParaRPr lang="en-US" altLang="zh-CN" dirty="0"/>
              </a:p>
            </p:txBody>
          </p:sp>
        </mc:Choice>
        <mc:Fallback>
          <p:sp>
            <p:nvSpPr>
              <p:cNvPr id="82" name="TextBox 81"/>
              <p:cNvSpPr txBox="1">
                <a:spLocks noRot="1" noChangeAspect="1" noMove="1" noResize="1" noEditPoints="1" noAdjustHandles="1" noChangeArrowheads="1" noChangeShapeType="1" noTextEdit="1"/>
              </p:cNvSpPr>
              <p:nvPr/>
            </p:nvSpPr>
            <p:spPr>
              <a:xfrm>
                <a:off x="10686203" y="3776827"/>
                <a:ext cx="326056" cy="369332"/>
              </a:xfrm>
              <a:prstGeom prst="rect">
                <a:avLst/>
              </a:prstGeom>
              <a:blipFill rotWithShape="1">
                <a:blip r:embed="rId8"/>
                <a:stretch>
                  <a:fillRect l="-130" t="-131" r="-66773" b="66"/>
                </a:stretch>
              </a:blipFill>
            </p:spPr>
            <p:txBody>
              <a:bodyPr/>
              <a:lstStyle/>
              <a:p>
                <a:r>
                  <a:rPr lang="zh-CN" altLang="en-US">
                    <a:noFill/>
                  </a:rPr>
                  <a:t> </a:t>
                </a:r>
              </a:p>
            </p:txBody>
          </p:sp>
        </mc:Fallback>
      </mc:AlternateContent>
      <p:sp>
        <p:nvSpPr>
          <p:cNvPr id="84" name="TextBox 83"/>
          <p:cNvSpPr txBox="1"/>
          <p:nvPr/>
        </p:nvSpPr>
        <p:spPr>
          <a:xfrm>
            <a:off x="698512" y="1536482"/>
            <a:ext cx="3679009" cy="874407"/>
          </a:xfrm>
          <a:prstGeom prst="rect">
            <a:avLst/>
          </a:prstGeom>
          <a:noFill/>
        </p:spPr>
        <p:txBody>
          <a:bodyPr wrap="square">
            <a:spAutoFit/>
          </a:bodyPr>
          <a:lstStyle/>
          <a:p>
            <a:pPr algn="just">
              <a:lnSpc>
                <a:spcPct val="150000"/>
              </a:lnSpc>
            </a:pPr>
            <a:r>
              <a:rPr lang="en-US" altLang="zh-CN" b="1" dirty="0">
                <a:solidFill>
                  <a:srgbClr val="0D3DA7"/>
                </a:solidFill>
                <a:latin typeface="微软雅黑" panose="020B0503020204020204" pitchFamily="34" charset="-122"/>
                <a:ea typeface="微软雅黑" panose="020B0503020204020204" pitchFamily="34" charset="-122"/>
              </a:rPr>
              <a:t>N to 1</a:t>
            </a:r>
            <a:endParaRPr lang="en-US" altLang="zh-CN" b="1" dirty="0">
              <a:solidFill>
                <a:srgbClr val="0D3DA7"/>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Suitable for classification</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5" name="Oval 84"/>
              <p:cNvSpPr/>
              <p:nvPr/>
            </p:nvSpPr>
            <p:spPr>
              <a:xfrm>
                <a:off x="1936789"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m:oMathPara>
                </a14:m>
                <a:endParaRPr lang="en-US" dirty="0"/>
              </a:p>
            </p:txBody>
          </p:sp>
        </mc:Choice>
        <mc:Fallback>
          <p:sp>
            <p:nvSpPr>
              <p:cNvPr id="85" name="Oval 84"/>
              <p:cNvSpPr>
                <a:spLocks noRot="1" noChangeAspect="1" noMove="1" noResize="1" noEditPoints="1" noAdjustHandles="1" noChangeArrowheads="1" noChangeShapeType="1" noTextEdit="1"/>
              </p:cNvSpPr>
              <p:nvPr/>
            </p:nvSpPr>
            <p:spPr>
              <a:xfrm>
                <a:off x="1936789" y="5003593"/>
                <a:ext cx="390699" cy="399011"/>
              </a:xfrm>
              <a:prstGeom prst="ellipse">
                <a:avLst/>
              </a:prstGeom>
              <a:blipFill rotWithShape="1">
                <a:blip r:embed="rId9"/>
                <a:stretch>
                  <a:fillRect l="-1635" t="-1699" r="-1571" b="-1585"/>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86" name="Rounded Rectangle 4"/>
          <p:cNvSpPr/>
          <p:nvPr/>
        </p:nvSpPr>
        <p:spPr>
          <a:xfrm>
            <a:off x="1936789"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87" name="Straight Arrow Connector 86"/>
          <p:cNvCxnSpPr>
            <a:stCxn id="85" idx="0"/>
            <a:endCxn id="86" idx="2"/>
          </p:cNvCxnSpPr>
          <p:nvPr/>
        </p:nvCxnSpPr>
        <p:spPr>
          <a:xfrm flipV="1">
            <a:off x="2132139"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Oval 87"/>
              <p:cNvSpPr/>
              <p:nvPr/>
            </p:nvSpPr>
            <p:spPr>
              <a:xfrm>
                <a:off x="3082303"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p:sp>
            <p:nvSpPr>
              <p:cNvPr id="88" name="Oval 87"/>
              <p:cNvSpPr>
                <a:spLocks noRot="1" noChangeAspect="1" noMove="1" noResize="1" noEditPoints="1" noAdjustHandles="1" noChangeArrowheads="1" noChangeShapeType="1" noTextEdit="1"/>
              </p:cNvSpPr>
              <p:nvPr/>
            </p:nvSpPr>
            <p:spPr>
              <a:xfrm>
                <a:off x="3082303" y="5003593"/>
                <a:ext cx="390699" cy="399011"/>
              </a:xfrm>
              <a:prstGeom prst="ellipse">
                <a:avLst/>
              </a:prstGeom>
              <a:blipFill rotWithShape="1">
                <a:blip r:embed="rId10"/>
                <a:stretch>
                  <a:fillRect l="-1629" t="-1699" r="-1577" b="-1585"/>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89" name="Rounded Rectangle 7"/>
          <p:cNvSpPr/>
          <p:nvPr/>
        </p:nvSpPr>
        <p:spPr>
          <a:xfrm>
            <a:off x="3082303"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0" name="Straight Arrow Connector 89"/>
          <p:cNvCxnSpPr>
            <a:stCxn id="88" idx="0"/>
            <a:endCxn id="89" idx="2"/>
          </p:cNvCxnSpPr>
          <p:nvPr/>
        </p:nvCxnSpPr>
        <p:spPr>
          <a:xfrm flipV="1">
            <a:off x="3277653"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6" idx="3"/>
            <a:endCxn id="89" idx="1"/>
          </p:cNvCxnSpPr>
          <p:nvPr/>
        </p:nvCxnSpPr>
        <p:spPr>
          <a:xfrm>
            <a:off x="2327488" y="4148521"/>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Oval 95"/>
              <p:cNvSpPr/>
              <p:nvPr/>
            </p:nvSpPr>
            <p:spPr>
              <a:xfrm>
                <a:off x="5575670" y="5015120"/>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m:oMathPara>
                </a14:m>
                <a:endParaRPr lang="en-US" dirty="0"/>
              </a:p>
            </p:txBody>
          </p:sp>
        </mc:Choice>
        <mc:Fallback>
          <p:sp>
            <p:nvSpPr>
              <p:cNvPr id="96" name="Oval 95"/>
              <p:cNvSpPr>
                <a:spLocks noRot="1" noChangeAspect="1" noMove="1" noResize="1" noEditPoints="1" noAdjustHandles="1" noChangeArrowheads="1" noChangeShapeType="1" noTextEdit="1"/>
              </p:cNvSpPr>
              <p:nvPr/>
            </p:nvSpPr>
            <p:spPr>
              <a:xfrm>
                <a:off x="5575670" y="5015120"/>
                <a:ext cx="390699" cy="399011"/>
              </a:xfrm>
              <a:prstGeom prst="ellipse">
                <a:avLst/>
              </a:prstGeom>
              <a:blipFill rotWithShape="1">
                <a:blip r:embed="rId11"/>
                <a:stretch>
                  <a:fillRect l="-1720" t="-1723" r="-1486" b="-1561"/>
                </a:stretch>
              </a:blipFill>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97" name="Rounded Rectangle 15"/>
          <p:cNvSpPr/>
          <p:nvPr/>
        </p:nvSpPr>
        <p:spPr>
          <a:xfrm>
            <a:off x="5575670" y="37984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8" name="Straight Arrow Connector 97"/>
          <p:cNvCxnSpPr>
            <a:stCxn id="96" idx="0"/>
            <a:endCxn id="97" idx="2"/>
          </p:cNvCxnSpPr>
          <p:nvPr/>
        </p:nvCxnSpPr>
        <p:spPr>
          <a:xfrm flipV="1">
            <a:off x="5771020" y="4521651"/>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Oval 98"/>
              <p:cNvSpPr/>
              <p:nvPr/>
            </p:nvSpPr>
            <p:spPr>
              <a:xfrm>
                <a:off x="5575669" y="2954963"/>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p:sp>
            <p:nvSpPr>
              <p:cNvPr id="99" name="Oval 98"/>
              <p:cNvSpPr>
                <a:spLocks noRot="1" noChangeAspect="1" noMove="1" noResize="1" noEditPoints="1" noAdjustHandles="1" noChangeArrowheads="1" noChangeShapeType="1" noTextEdit="1"/>
              </p:cNvSpPr>
              <p:nvPr/>
            </p:nvSpPr>
            <p:spPr>
              <a:xfrm>
                <a:off x="5575669" y="2954963"/>
                <a:ext cx="390699" cy="399011"/>
              </a:xfrm>
              <a:prstGeom prst="ellipse">
                <a:avLst/>
              </a:prstGeom>
              <a:blipFill rotWithShape="1">
                <a:blip r:embed="rId4"/>
                <a:stretch>
                  <a:fillRect l="-1720" t="-1669" r="-1486" b="-1456"/>
                </a:stretch>
              </a:blipFill>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100" name="Straight Arrow Connector 99"/>
          <p:cNvCxnSpPr>
            <a:stCxn id="97" idx="0"/>
            <a:endCxn id="99" idx="4"/>
          </p:cNvCxnSpPr>
          <p:nvPr/>
        </p:nvCxnSpPr>
        <p:spPr>
          <a:xfrm flipH="1" flipV="1">
            <a:off x="5771019" y="3353974"/>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400129" y="3889039"/>
            <a:ext cx="458780" cy="369332"/>
          </a:xfrm>
          <a:prstGeom prst="rect">
            <a:avLst/>
          </a:prstGeom>
          <a:noFill/>
        </p:spPr>
        <p:txBody>
          <a:bodyPr wrap="none" rtlCol="0">
            <a:spAutoFit/>
          </a:bodyPr>
          <a:lstStyle/>
          <a:p>
            <a:r>
              <a:rPr lang="en-US" dirty="0"/>
              <a:t>…..</a:t>
            </a:r>
            <a:endParaRPr lang="en-US" dirty="0"/>
          </a:p>
        </p:txBody>
      </p:sp>
      <p:cxnSp>
        <p:nvCxnSpPr>
          <p:cNvPr id="102" name="Straight Arrow Connector 101"/>
          <p:cNvCxnSpPr>
            <a:endCxn id="97" idx="1"/>
          </p:cNvCxnSpPr>
          <p:nvPr/>
        </p:nvCxnSpPr>
        <p:spPr>
          <a:xfrm>
            <a:off x="4858909" y="4157276"/>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04" idx="3"/>
            <a:endCxn id="86" idx="1"/>
          </p:cNvCxnSpPr>
          <p:nvPr/>
        </p:nvCxnSpPr>
        <p:spPr>
          <a:xfrm>
            <a:off x="1219492" y="4146159"/>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4" name="Rounded Rectangle 26"/>
              <p:cNvSpPr/>
              <p:nvPr/>
            </p:nvSpPr>
            <p:spPr>
              <a:xfrm>
                <a:off x="878670" y="3967445"/>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ℎ</m:t>
                          </m:r>
                        </m:e>
                        <m:sup>
                          <m:r>
                            <a:rPr lang="en-US" b="0" i="1" smtClean="0">
                              <a:latin typeface="Cambria Math" panose="02040503050406030204" pitchFamily="18" charset="0"/>
                            </a:rPr>
                            <m:t>0</m:t>
                          </m:r>
                        </m:sup>
                      </m:sSup>
                    </m:oMath>
                  </m:oMathPara>
                </a14:m>
                <a:endParaRPr lang="en-US" dirty="0"/>
              </a:p>
            </p:txBody>
          </p:sp>
        </mc:Choice>
        <mc:Fallback>
          <p:sp>
            <p:nvSpPr>
              <p:cNvPr id="104" name="Rounded Rectangle 26"/>
              <p:cNvSpPr>
                <a:spLocks noRot="1" noChangeAspect="1" noMove="1" noResize="1" noEditPoints="1" noAdjustHandles="1" noChangeArrowheads="1" noChangeShapeType="1" noTextEdit="1"/>
              </p:cNvSpPr>
              <p:nvPr/>
            </p:nvSpPr>
            <p:spPr>
              <a:xfrm>
                <a:off x="878670" y="3967445"/>
                <a:ext cx="340822" cy="357428"/>
              </a:xfrm>
              <a:prstGeom prst="roundRect">
                <a:avLst/>
              </a:prstGeom>
              <a:blipFill rotWithShape="1">
                <a:blip r:embed="rId5"/>
                <a:stretch>
                  <a:fillRect l="-2000" t="-1944" r="-1777" b="-1630"/>
                </a:stretch>
              </a:blipFill>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a:noFill/>
                  </a:rPr>
                  <a:t> </a:t>
                </a:r>
              </a:p>
            </p:txBody>
          </p:sp>
        </mc:Fallback>
      </mc:AlternateContent>
      <p:cxnSp>
        <p:nvCxnSpPr>
          <p:cNvPr id="105" name="Straight Arrow Connector 104"/>
          <p:cNvCxnSpPr/>
          <p:nvPr/>
        </p:nvCxnSpPr>
        <p:spPr>
          <a:xfrm>
            <a:off x="3472999" y="4147340"/>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TextBox 105"/>
              <p:cNvSpPr txBox="1"/>
              <p:nvPr/>
            </p:nvSpPr>
            <p:spPr>
              <a:xfrm>
                <a:off x="2560895" y="3787945"/>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1</m:t>
                          </m:r>
                        </m:sup>
                      </m:sSup>
                    </m:oMath>
                  </m:oMathPara>
                </a14:m>
                <a:endParaRPr lang="en-US" altLang="zh-CN" dirty="0"/>
              </a:p>
            </p:txBody>
          </p:sp>
        </mc:Choice>
        <mc:Fallback>
          <p:sp>
            <p:nvSpPr>
              <p:cNvPr id="106" name="TextBox 105"/>
              <p:cNvSpPr txBox="1">
                <a:spLocks noRot="1" noChangeAspect="1" noMove="1" noResize="1" noEditPoints="1" noAdjustHandles="1" noChangeArrowheads="1" noChangeShapeType="1" noTextEdit="1"/>
              </p:cNvSpPr>
              <p:nvPr/>
            </p:nvSpPr>
            <p:spPr>
              <a:xfrm>
                <a:off x="2560895" y="3787945"/>
                <a:ext cx="326056" cy="369330"/>
              </a:xfrm>
              <a:prstGeom prst="rect">
                <a:avLst/>
              </a:prstGeom>
              <a:blipFill rotWithShape="1">
                <a:blip r:embed="rId6"/>
                <a:stretch>
                  <a:fillRect l="-176" t="-46" r="74" b="1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7" name="TextBox 106"/>
              <p:cNvSpPr txBox="1"/>
              <p:nvPr/>
            </p:nvSpPr>
            <p:spPr>
              <a:xfrm>
                <a:off x="3773537" y="3787945"/>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2</m:t>
                          </m:r>
                        </m:sup>
                      </m:sSup>
                    </m:oMath>
                  </m:oMathPara>
                </a14:m>
                <a:endParaRPr lang="en-US" altLang="zh-CN" dirty="0"/>
              </a:p>
            </p:txBody>
          </p:sp>
        </mc:Choice>
        <mc:Fallback>
          <p:sp>
            <p:nvSpPr>
              <p:cNvPr id="107" name="TextBox 106"/>
              <p:cNvSpPr txBox="1">
                <a:spLocks noRot="1" noChangeAspect="1" noMove="1" noResize="1" noEditPoints="1" noAdjustHandles="1" noChangeArrowheads="1" noChangeShapeType="1" noTextEdit="1"/>
              </p:cNvSpPr>
              <p:nvPr/>
            </p:nvSpPr>
            <p:spPr>
              <a:xfrm>
                <a:off x="3773537" y="3787945"/>
                <a:ext cx="326056" cy="369332"/>
              </a:xfrm>
              <a:prstGeom prst="rect">
                <a:avLst/>
              </a:prstGeom>
              <a:blipFill rotWithShape="1">
                <a:blip r:embed="rId7"/>
                <a:stretch>
                  <a:fillRect l="-113" t="-46" r="10"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TextBox 107"/>
              <p:cNvSpPr txBox="1"/>
              <p:nvPr/>
            </p:nvSpPr>
            <p:spPr>
              <a:xfrm>
                <a:off x="5223648" y="3776827"/>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ℎ</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m:oMathPara>
                </a14:m>
                <a:endParaRPr lang="en-US" altLang="zh-CN" dirty="0"/>
              </a:p>
            </p:txBody>
          </p:sp>
        </mc:Choice>
        <mc:Fallback>
          <p:sp>
            <p:nvSpPr>
              <p:cNvPr id="108" name="TextBox 107"/>
              <p:cNvSpPr txBox="1">
                <a:spLocks noRot="1" noChangeAspect="1" noMove="1" noResize="1" noEditPoints="1" noAdjustHandles="1" noChangeArrowheads="1" noChangeShapeType="1" noTextEdit="1"/>
              </p:cNvSpPr>
              <p:nvPr/>
            </p:nvSpPr>
            <p:spPr>
              <a:xfrm>
                <a:off x="5223648" y="3776827"/>
                <a:ext cx="326056" cy="369332"/>
              </a:xfrm>
              <a:prstGeom prst="rect">
                <a:avLst/>
              </a:prstGeom>
              <a:blipFill rotWithShape="1">
                <a:blip r:embed="rId8"/>
                <a:stretch>
                  <a:fillRect l="-42" t="-131" r="-66860" b="66"/>
                </a:stretch>
              </a:blipFill>
            </p:spPr>
            <p:txBody>
              <a:bodyPr/>
              <a:lstStyle/>
              <a:p>
                <a:r>
                  <a:rPr lang="zh-CN" altLang="en-US">
                    <a:noFill/>
                  </a:rPr>
                  <a:t> </a:t>
                </a:r>
              </a:p>
            </p:txBody>
          </p:sp>
        </mc:Fallback>
      </mc:AlternateContent>
      <p:sp>
        <p:nvSpPr>
          <p:cNvPr id="109" name="TextBox 108"/>
          <p:cNvSpPr txBox="1"/>
          <p:nvPr/>
        </p:nvSpPr>
        <p:spPr>
          <a:xfrm>
            <a:off x="7096049" y="1559809"/>
            <a:ext cx="3679009" cy="874407"/>
          </a:xfrm>
          <a:prstGeom prst="rect">
            <a:avLst/>
          </a:prstGeom>
          <a:noFill/>
        </p:spPr>
        <p:txBody>
          <a:bodyPr wrap="square">
            <a:spAutoFit/>
          </a:bodyPr>
          <a:lstStyle/>
          <a:p>
            <a:pPr algn="just">
              <a:lnSpc>
                <a:spcPct val="150000"/>
              </a:lnSpc>
            </a:pPr>
            <a:r>
              <a:rPr lang="en-US" altLang="zh-CN" b="1" dirty="0">
                <a:solidFill>
                  <a:srgbClr val="0D3DA7"/>
                </a:solidFill>
                <a:latin typeface="微软雅黑" panose="020B0503020204020204" pitchFamily="34" charset="-122"/>
                <a:ea typeface="微软雅黑" panose="020B0503020204020204" pitchFamily="34" charset="-122"/>
              </a:rPr>
              <a:t>1 to N</a:t>
            </a:r>
            <a:endParaRPr lang="en-US" altLang="zh-CN" b="1" dirty="0">
              <a:solidFill>
                <a:srgbClr val="0D3DA7"/>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Suitable for image caption</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3" name="Rectangle 1"/>
          <p:cNvSpPr>
            <a:spLocks noChangeArrowheads="1"/>
          </p:cNvSpPr>
          <p:nvPr/>
        </p:nvSpPr>
        <p:spPr bwMode="auto">
          <a:xfrm>
            <a:off x="698512" y="5846765"/>
            <a:ext cx="77933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D3DA7"/>
                </a:solidFill>
                <a:effectLst/>
                <a:latin typeface="Arial" panose="020B0604020202020204" pitchFamily="34" charset="0"/>
              </a:rPr>
              <a:t>In fact, the N-to-N RNN does not have many specialized applications.</a:t>
            </a:r>
            <a:endParaRPr kumimoji="0" lang="zh-CN" altLang="zh-CN" sz="1800" b="0" i="0" u="none" strike="noStrike" cap="none" normalizeH="0" baseline="0" dirty="0">
              <a:ln>
                <a:noFill/>
              </a:ln>
              <a:solidFill>
                <a:srgbClr val="0D3DA7"/>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a:solidFill>
                  <a:srgbClr val="0339A6"/>
                </a:solidFill>
                <a:latin typeface="微软雅黑" panose="020B0503020204020204" pitchFamily="34" charset="-122"/>
                <a:ea typeface="微软雅黑" panose="020B0503020204020204" pitchFamily="34" charset="-122"/>
              </a:rPr>
              <a:t>Deep Learning – Key Components</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9" name="Rectangle 96"/>
          <p:cNvSpPr/>
          <p:nvPr/>
        </p:nvSpPr>
        <p:spPr>
          <a:xfrm>
            <a:off x="684968" y="1762186"/>
            <a:ext cx="6205740" cy="1526187"/>
          </a:xfrm>
          <a:prstGeom prst="rect">
            <a:avLst/>
          </a:prstGeom>
        </p:spPr>
        <p:txBody>
          <a:bodyPr wrap="square" anchor="t" anchorCtr="0">
            <a:spAutoFit/>
          </a:bodyPr>
          <a:lstStyle/>
          <a:p>
            <a:pPr marL="285750" indent="-285750" algn="just">
              <a:lnSpc>
                <a:spcPct val="150000"/>
              </a:lnSpc>
              <a:buFont typeface="Arial" panose="020B0604020202020204" pitchFamily="34" charset="0"/>
              <a:buChar char="•"/>
            </a:pPr>
            <a:r>
              <a:rPr lang="en-US" altLang="zh-CN" sz="1600">
                <a:solidFill>
                  <a:srgbClr val="5C5C5C"/>
                </a:solidFill>
                <a:latin typeface="微软雅黑" panose="020B0503020204020204" pitchFamily="34" charset="-122"/>
                <a:ea typeface="微软雅黑" panose="020B0503020204020204" pitchFamily="34" charset="-122"/>
              </a:rPr>
              <a:t>Neural Networks (ANNs, CNNs, RNNs)</a:t>
            </a:r>
            <a:endParaRPr lang="en-US" altLang="zh-CN" sz="160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a:solidFill>
                  <a:srgbClr val="5C5C5C"/>
                </a:solidFill>
                <a:latin typeface="微软雅黑" panose="020B0503020204020204" pitchFamily="34" charset="-122"/>
                <a:ea typeface="微软雅黑" panose="020B0503020204020204" pitchFamily="34" charset="-122"/>
              </a:rPr>
              <a:t>Layers: Input, Hidden, Output</a:t>
            </a:r>
            <a:endParaRPr lang="en-US" altLang="zh-CN" sz="160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a:solidFill>
                  <a:srgbClr val="5C5C5C"/>
                </a:solidFill>
                <a:latin typeface="微软雅黑" panose="020B0503020204020204" pitchFamily="34" charset="-122"/>
                <a:ea typeface="微软雅黑" panose="020B0503020204020204" pitchFamily="34" charset="-122"/>
              </a:rPr>
              <a:t>Activation Functions: ReLU, Sigmoid, etc.</a:t>
            </a:r>
            <a:endParaRPr lang="en-US" altLang="zh-CN" sz="160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a:solidFill>
                  <a:srgbClr val="5C5C5C"/>
                </a:solidFill>
                <a:latin typeface="微软雅黑" panose="020B0503020204020204" pitchFamily="34" charset="-122"/>
                <a:ea typeface="微软雅黑" panose="020B0503020204020204" pitchFamily="34" charset="-122"/>
              </a:rPr>
              <a:t>Training with Backpropagation</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0353" y="1409486"/>
            <a:ext cx="4770547" cy="47705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p:cNvSpPr txBox="1"/>
              <p:nvPr/>
            </p:nvSpPr>
            <p:spPr>
              <a:xfrm>
                <a:off x="1490115" y="3641073"/>
                <a:ext cx="2829170" cy="970202"/>
              </a:xfrm>
              <a:prstGeom prst="rect">
                <a:avLst/>
              </a:prstGeom>
              <a:noFill/>
            </p:spPr>
            <p:txBody>
              <a:bodyPr wrap="square">
                <a:spAutoFit/>
              </a:bodyPr>
              <a:lstStyle/>
              <a:p>
                <a:pPr lvl="1" algn="just">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5C5C5C"/>
                          </a:solidFill>
                          <a:latin typeface="Cambria Math" panose="02040503050406030204" pitchFamily="18" charset="0"/>
                          <a:ea typeface="微软雅黑" panose="020B0503020204020204" pitchFamily="34" charset="-122"/>
                        </a:rPr>
                        <m:t>𝑊</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𝑊</m:t>
                      </m:r>
                      <m:r>
                        <a:rPr lang="en-US" altLang="zh-CN" sz="2000" b="0" i="1" smtClean="0">
                          <a:solidFill>
                            <a:srgbClr val="5C5C5C"/>
                          </a:solidFill>
                          <a:latin typeface="Cambria Math" panose="02040503050406030204" pitchFamily="18" charset="0"/>
                          <a:ea typeface="微软雅黑" panose="020B0503020204020204" pitchFamily="34" charset="-122"/>
                        </a:rPr>
                        <m:t>−</m:t>
                      </m:r>
                      <m:r>
                        <a:rPr lang="en-US" altLang="zh-CN" sz="2000" b="0" i="1" smtClean="0">
                          <a:solidFill>
                            <a:srgbClr val="5C5C5C"/>
                          </a:solidFill>
                          <a:latin typeface="Cambria Math" panose="02040503050406030204" pitchFamily="18" charset="0"/>
                          <a:ea typeface="微软雅黑" panose="020B0503020204020204" pitchFamily="34" charset="-122"/>
                        </a:rPr>
                        <m:t>𝜂</m:t>
                      </m:r>
                      <m:r>
                        <a:rPr lang="en-US" altLang="zh-CN" sz="2000" b="0" i="1" smtClean="0">
                          <a:solidFill>
                            <a:srgbClr val="5C5C5C"/>
                          </a:solidFill>
                          <a:latin typeface="Cambria Math" panose="02040503050406030204" pitchFamily="18" charset="0"/>
                          <a:ea typeface="Cambria Math" panose="02040503050406030204" pitchFamily="18" charset="0"/>
                        </a:rPr>
                        <m:t>∙</m:t>
                      </m:r>
                      <m:f>
                        <m:fPr>
                          <m:ctrlPr>
                            <a:rPr lang="en-US" altLang="zh-CN" sz="2000" b="0" i="1" smtClean="0">
                              <a:solidFill>
                                <a:srgbClr val="5C5C5C"/>
                              </a:solidFill>
                              <a:latin typeface="Cambria Math" panose="02040503050406030204" pitchFamily="18" charset="0"/>
                              <a:ea typeface="Cambria Math" panose="02040503050406030204" pitchFamily="18" charset="0"/>
                            </a:rPr>
                          </m:ctrlPr>
                        </m:fPr>
                        <m:num>
                          <m:r>
                            <a:rPr lang="en-US" altLang="zh-CN" sz="2000" b="0" i="1"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𝐿</m:t>
                          </m:r>
                        </m:num>
                        <m:den>
                          <m:r>
                            <a:rPr lang="en-US" altLang="zh-CN" sz="2000" b="0" i="1" smtClean="0">
                              <a:solidFill>
                                <a:srgbClr val="5C5C5C"/>
                              </a:solidFill>
                              <a:latin typeface="Cambria Math" panose="02040503050406030204" pitchFamily="18" charset="0"/>
                              <a:ea typeface="Cambria Math" panose="02040503050406030204" pitchFamily="18" charset="0"/>
                            </a:rPr>
                            <m:t>𝜕</m:t>
                          </m:r>
                          <m:r>
                            <a:rPr lang="en-US" altLang="zh-CN" sz="2000" b="0" i="1" smtClean="0">
                              <a:solidFill>
                                <a:srgbClr val="5C5C5C"/>
                              </a:solidFill>
                              <a:latin typeface="Cambria Math" panose="02040503050406030204" pitchFamily="18" charset="0"/>
                              <a:ea typeface="Cambria Math" panose="02040503050406030204" pitchFamily="18" charset="0"/>
                            </a:rPr>
                            <m:t>𝑊</m:t>
                          </m:r>
                        </m:den>
                      </m:f>
                    </m:oMath>
                  </m:oMathPara>
                </a14:m>
                <a:endParaRPr lang="en-US" altLang="zh-CN" sz="2000" dirty="0">
                  <a:solidFill>
                    <a:srgbClr val="5C5C5C"/>
                  </a:solidFill>
                  <a:latin typeface="微软雅黑" panose="020B0503020204020204" pitchFamily="34" charset="-122"/>
                  <a:ea typeface="微软雅黑" panose="020B0503020204020204" pitchFamily="34"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1490115" y="3641073"/>
                <a:ext cx="2829170" cy="970202"/>
              </a:xfrm>
              <a:prstGeom prst="rect">
                <a:avLst/>
              </a:prstGeom>
              <a:blipFill rotWithShape="1">
                <a:blip r:embed="rId2"/>
                <a:stretch>
                  <a:fillRect l="-14" t="-64" r="1" b="56"/>
                </a:stretch>
              </a:blipFill>
            </p:spPr>
            <p:txBody>
              <a:bodyPr/>
              <a:lstStyle/>
              <a:p>
                <a:r>
                  <a:rPr lang="zh-CN" altLang="en-US">
                    <a:noFill/>
                  </a:rPr>
                  <a:t> </a:t>
                </a:r>
              </a:p>
            </p:txBody>
          </p:sp>
        </mc:Fallback>
      </mc:AlternateContent>
      <p:pic>
        <p:nvPicPr>
          <p:cNvPr id="8" name="Picture 7"/>
          <p:cNvPicPr>
            <a:picLocks noChangeAspect="1"/>
          </p:cNvPicPr>
          <p:nvPr/>
        </p:nvPicPr>
        <p:blipFill>
          <a:blip r:embed="rId3"/>
          <a:stretch>
            <a:fillRect/>
          </a:stretch>
        </p:blipFill>
        <p:spPr>
          <a:xfrm>
            <a:off x="497324" y="4718590"/>
            <a:ext cx="5544324" cy="100026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76735" y="2589210"/>
            <a:ext cx="1760857" cy="1381228"/>
            <a:chOff x="9212874" y="3073359"/>
            <a:chExt cx="1760857" cy="1381228"/>
          </a:xfrm>
        </p:grpSpPr>
        <p:sp>
          <p:nvSpPr>
            <p:cNvPr id="6" name="Rounded Rectangle 4"/>
            <p:cNvSpPr/>
            <p:nvPr/>
          </p:nvSpPr>
          <p:spPr>
            <a:xfrm>
              <a:off x="9212881"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ounded Rectangle 5"/>
            <p:cNvSpPr/>
            <p:nvPr/>
          </p:nvSpPr>
          <p:spPr>
            <a:xfrm>
              <a:off x="9897956"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ounded Rectangle 6"/>
            <p:cNvSpPr/>
            <p:nvPr/>
          </p:nvSpPr>
          <p:spPr>
            <a:xfrm>
              <a:off x="10583032"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 name="Straight Arrow Connector 8"/>
            <p:cNvCxnSpPr>
              <a:stCxn id="6" idx="3"/>
              <a:endCxn id="7" idx="1"/>
            </p:cNvCxnSpPr>
            <p:nvPr/>
          </p:nvCxnSpPr>
          <p:spPr>
            <a:xfrm>
              <a:off x="9603580" y="4092984"/>
              <a:ext cx="29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3"/>
              <a:endCxn id="8" idx="1"/>
            </p:cNvCxnSpPr>
            <p:nvPr/>
          </p:nvCxnSpPr>
          <p:spPr>
            <a:xfrm>
              <a:off x="10288655" y="4092984"/>
              <a:ext cx="294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0583031" y="3079091"/>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endParaRPr lang="en-US" dirty="0"/>
            </a:p>
          </p:txBody>
        </p:sp>
        <p:cxnSp>
          <p:nvCxnSpPr>
            <p:cNvPr id="12" name="Straight Arrow Connector 11"/>
            <p:cNvCxnSpPr>
              <a:endCxn id="11" idx="4"/>
            </p:cNvCxnSpPr>
            <p:nvPr/>
          </p:nvCxnSpPr>
          <p:spPr>
            <a:xfrm flipV="1">
              <a:off x="10778380" y="3478102"/>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897953" y="307335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endParaRPr lang="en-US" dirty="0"/>
            </a:p>
          </p:txBody>
        </p:sp>
        <p:cxnSp>
          <p:nvCxnSpPr>
            <p:cNvPr id="14" name="Straight Arrow Connector 13"/>
            <p:cNvCxnSpPr>
              <a:endCxn id="13" idx="4"/>
            </p:cNvCxnSpPr>
            <p:nvPr/>
          </p:nvCxnSpPr>
          <p:spPr>
            <a:xfrm flipV="1">
              <a:off x="10093302" y="3472370"/>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212874" y="307335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endParaRPr lang="en-US" dirty="0"/>
            </a:p>
          </p:txBody>
        </p:sp>
        <p:cxnSp>
          <p:nvCxnSpPr>
            <p:cNvPr id="16" name="Straight Arrow Connector 15"/>
            <p:cNvCxnSpPr>
              <a:endCxn id="15" idx="4"/>
            </p:cNvCxnSpPr>
            <p:nvPr/>
          </p:nvCxnSpPr>
          <p:spPr>
            <a:xfrm flipV="1">
              <a:off x="9408223" y="3472370"/>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5615" y="3253190"/>
            <a:ext cx="1075775" cy="1333054"/>
            <a:chOff x="4758312" y="3740205"/>
            <a:chExt cx="1075775" cy="1333054"/>
          </a:xfrm>
        </p:grpSpPr>
        <p:grpSp>
          <p:nvGrpSpPr>
            <p:cNvPr id="19" name="Group 18"/>
            <p:cNvGrpSpPr/>
            <p:nvPr/>
          </p:nvGrpSpPr>
          <p:grpSpPr>
            <a:xfrm>
              <a:off x="4758312" y="3740205"/>
              <a:ext cx="390699" cy="1333054"/>
              <a:chOff x="1999208" y="3765144"/>
              <a:chExt cx="390699" cy="1333054"/>
            </a:xfrm>
          </p:grpSpPr>
          <p:sp>
            <p:nvSpPr>
              <p:cNvPr id="26" name="Oval 25"/>
              <p:cNvSpPr/>
              <p:nvPr/>
            </p:nvSpPr>
            <p:spPr>
              <a:xfrm>
                <a:off x="1999208" y="4699187"/>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x</a:t>
                </a:r>
                <a:endParaRPr lang="en-US" dirty="0"/>
              </a:p>
            </p:txBody>
          </p:sp>
          <p:sp>
            <p:nvSpPr>
              <p:cNvPr id="27" name="Rounded Rectangle 25"/>
              <p:cNvSpPr/>
              <p:nvPr/>
            </p:nvSpPr>
            <p:spPr>
              <a:xfrm>
                <a:off x="1999208" y="37651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8" name="Straight Arrow Connector 27"/>
              <p:cNvCxnSpPr>
                <a:stCxn id="26" idx="0"/>
                <a:endCxn id="27" idx="2"/>
              </p:cNvCxnSpPr>
              <p:nvPr/>
            </p:nvCxnSpPr>
            <p:spPr>
              <a:xfrm flipV="1">
                <a:off x="2194558" y="4488351"/>
                <a:ext cx="0" cy="21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443388" y="3740205"/>
              <a:ext cx="390699" cy="1333054"/>
              <a:chOff x="1999208" y="3765144"/>
              <a:chExt cx="390699" cy="1333054"/>
            </a:xfrm>
          </p:grpSpPr>
          <p:sp>
            <p:nvSpPr>
              <p:cNvPr id="23" name="Oval 22"/>
              <p:cNvSpPr/>
              <p:nvPr/>
            </p:nvSpPr>
            <p:spPr>
              <a:xfrm>
                <a:off x="1999208" y="4699187"/>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x</a:t>
                </a:r>
                <a:endParaRPr lang="en-US" dirty="0"/>
              </a:p>
            </p:txBody>
          </p:sp>
          <p:sp>
            <p:nvSpPr>
              <p:cNvPr id="24" name="Rounded Rectangle 22"/>
              <p:cNvSpPr/>
              <p:nvPr/>
            </p:nvSpPr>
            <p:spPr>
              <a:xfrm>
                <a:off x="1999208" y="37651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5" name="Straight Arrow Connector 24"/>
              <p:cNvCxnSpPr>
                <a:stCxn id="23" idx="0"/>
                <a:endCxn id="24" idx="2"/>
              </p:cNvCxnSpPr>
              <p:nvPr/>
            </p:nvCxnSpPr>
            <p:spPr>
              <a:xfrm flipV="1">
                <a:off x="2194558" y="4488351"/>
                <a:ext cx="0" cy="21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p:cNvCxnSpPr>
              <a:stCxn id="27" idx="3"/>
              <a:endCxn id="24" idx="1"/>
            </p:cNvCxnSpPr>
            <p:nvPr/>
          </p:nvCxnSpPr>
          <p:spPr>
            <a:xfrm>
              <a:off x="5149011" y="4101809"/>
              <a:ext cx="294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a:stCxn id="24" idx="3"/>
            <a:endCxn id="6" idx="1"/>
          </p:cNvCxnSpPr>
          <p:nvPr/>
        </p:nvCxnSpPr>
        <p:spPr>
          <a:xfrm flipV="1">
            <a:off x="2841390" y="3608835"/>
            <a:ext cx="435352" cy="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1"/>
          <p:cNvSpPr/>
          <p:nvPr/>
        </p:nvSpPr>
        <p:spPr>
          <a:xfrm>
            <a:off x="1546167" y="2431544"/>
            <a:ext cx="1436185" cy="233554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2"/>
          <p:cNvSpPr/>
          <p:nvPr/>
        </p:nvSpPr>
        <p:spPr>
          <a:xfrm>
            <a:off x="3160379" y="2442421"/>
            <a:ext cx="2120689" cy="233554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787365" y="2036042"/>
            <a:ext cx="953787" cy="369332"/>
          </a:xfrm>
          <a:prstGeom prst="rect">
            <a:avLst/>
          </a:prstGeom>
          <a:noFill/>
        </p:spPr>
        <p:txBody>
          <a:bodyPr wrap="none" rtlCol="0">
            <a:spAutoFit/>
          </a:bodyPr>
          <a:lstStyle/>
          <a:p>
            <a:r>
              <a:rPr lang="en-US" dirty="0"/>
              <a:t>Encoder</a:t>
            </a:r>
            <a:endParaRPr lang="en-US" dirty="0"/>
          </a:p>
        </p:txBody>
      </p:sp>
      <p:sp>
        <p:nvSpPr>
          <p:cNvPr id="36" name="TextBox 35"/>
          <p:cNvSpPr txBox="1"/>
          <p:nvPr/>
        </p:nvSpPr>
        <p:spPr>
          <a:xfrm>
            <a:off x="3731807" y="2058250"/>
            <a:ext cx="977832" cy="369332"/>
          </a:xfrm>
          <a:prstGeom prst="rect">
            <a:avLst/>
          </a:prstGeom>
          <a:noFill/>
        </p:spPr>
        <p:txBody>
          <a:bodyPr wrap="none" rtlCol="0">
            <a:spAutoFit/>
          </a:bodyPr>
          <a:lstStyle/>
          <a:p>
            <a:r>
              <a:rPr lang="en-US" dirty="0"/>
              <a:t>Decoder</a:t>
            </a:r>
            <a:endParaRPr lang="en-US" dirty="0"/>
          </a:p>
        </p:txBody>
      </p:sp>
      <p:cxnSp>
        <p:nvCxnSpPr>
          <p:cNvPr id="37" name="Elbow Connector 72"/>
          <p:cNvCxnSpPr>
            <a:stCxn id="15" idx="6"/>
            <a:endCxn id="7" idx="2"/>
          </p:cNvCxnSpPr>
          <p:nvPr/>
        </p:nvCxnSpPr>
        <p:spPr>
          <a:xfrm>
            <a:off x="3667434" y="2788716"/>
            <a:ext cx="489733" cy="1181722"/>
          </a:xfrm>
          <a:prstGeom prst="bentConnector4">
            <a:avLst>
              <a:gd name="adj1" fmla="val 30055"/>
              <a:gd name="adj2" fmla="val 1193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73"/>
          <p:cNvCxnSpPr>
            <a:stCxn id="13" idx="6"/>
            <a:endCxn id="8" idx="2"/>
          </p:cNvCxnSpPr>
          <p:nvPr/>
        </p:nvCxnSpPr>
        <p:spPr>
          <a:xfrm>
            <a:off x="4352513" y="2788716"/>
            <a:ext cx="489730" cy="1181722"/>
          </a:xfrm>
          <a:prstGeom prst="bentConnector4">
            <a:avLst>
              <a:gd name="adj1" fmla="val 30055"/>
              <a:gd name="adj2" fmla="val 119345"/>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Recurrent Neural Network</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61663" y="5065398"/>
            <a:ext cx="6097384" cy="458908"/>
          </a:xfrm>
          <a:prstGeom prst="rect">
            <a:avLst/>
          </a:prstGeom>
          <a:noFill/>
        </p:spPr>
        <p:txBody>
          <a:bodyPr wrap="square">
            <a:spAutoFit/>
          </a:bodyPr>
          <a:lstStyle/>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 love banana. (11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个字符</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我喜欢香蕉。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五个汉字</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Arrow: Right 41"/>
          <p:cNvSpPr/>
          <p:nvPr/>
        </p:nvSpPr>
        <p:spPr>
          <a:xfrm>
            <a:off x="3697677" y="5162702"/>
            <a:ext cx="425356" cy="361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683114" y="1393639"/>
            <a:ext cx="91259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D3DA7"/>
                </a:solidFill>
                <a:effectLst/>
                <a:latin typeface="Arial" panose="020B0604020202020204" pitchFamily="34" charset="0"/>
              </a:rPr>
              <a:t>For more flexibility, an encoder-decoder structure is suitable for n-to-m tasks.</a:t>
            </a:r>
            <a:endParaRPr kumimoji="0" lang="zh-CN" altLang="zh-CN" sz="1800" b="0" i="0" u="none" strike="noStrike" cap="none" normalizeH="0" baseline="0" dirty="0">
              <a:ln>
                <a:noFill/>
              </a:ln>
              <a:solidFill>
                <a:srgbClr val="0D3DA7"/>
              </a:solidFill>
              <a:effectLst/>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p:cNvSpPr txBox="1"/>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Long Short-Term Memory</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pic>
        <p:nvPicPr>
          <p:cNvPr id="7176" name="Picture 8" descr="Understanding Long Short-Term Memory (LSTM) Networks | Machine Learning  Archive"/>
          <p:cNvPicPr>
            <a:picLocks noChangeAspect="1" noChangeArrowheads="1"/>
          </p:cNvPicPr>
          <p:nvPr/>
        </p:nvPicPr>
        <p:blipFill rotWithShape="1">
          <a:blip r:embed="rId1">
            <a:extLst>
              <a:ext uri="{28A0092B-C50C-407E-A947-70E740481C1C}">
                <a14:useLocalDpi xmlns:a14="http://schemas.microsoft.com/office/drawing/2010/main" val="0"/>
              </a:ext>
            </a:extLst>
          </a:blip>
          <a:srcRect l="8187" t="10662" r="12422" b="11774"/>
          <a:stretch>
            <a:fillRect/>
          </a:stretch>
        </p:blipFill>
        <p:spPr bwMode="auto">
          <a:xfrm>
            <a:off x="535105" y="1753985"/>
            <a:ext cx="6545265" cy="3790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stretch>
            <a:fillRect/>
          </a:stretch>
        </p:blipFill>
        <p:spPr>
          <a:xfrm>
            <a:off x="7566560" y="2518755"/>
            <a:ext cx="3903026" cy="24106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微软雅黑" panose="020B0503020204020204" pitchFamily="34" charset="-122"/>
                <a:ea typeface="微软雅黑" panose="020B0503020204020204" pitchFamily="34" charset="-122"/>
              </a:rPr>
              <a:t>Gradient Vanishment</a:t>
            </a:r>
            <a:endParaRPr lang="zh-CN" altLang="en-US" sz="3200" b="1" kern="0" dirty="0">
              <a:solidFill>
                <a:srgbClr val="0339A6"/>
              </a:solidFill>
              <a:latin typeface="微软雅黑" panose="020B0503020204020204" pitchFamily="34" charset="-122"/>
              <a:ea typeface="微软雅黑" panose="020B0503020204020204" pitchFamily="34" charset="-122"/>
            </a:endParaRPr>
          </a:p>
        </p:txBody>
      </p:sp>
      <p:sp>
        <p:nvSpPr>
          <p:cNvPr id="9" name="Rectangle 96"/>
          <p:cNvSpPr/>
          <p:nvPr/>
        </p:nvSpPr>
        <p:spPr>
          <a:xfrm>
            <a:off x="684968" y="1453202"/>
            <a:ext cx="5411032" cy="2264851"/>
          </a:xfrm>
          <a:prstGeom prst="rect">
            <a:avLst/>
          </a:prstGeom>
        </p:spPr>
        <p:txBody>
          <a:bodyPr wrap="square" anchor="t" anchorCtr="0">
            <a:spAutoFit/>
          </a:bodyPr>
          <a:lstStyle/>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As the</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gradient</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propagates</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backward</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through</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many layers,</a:t>
            </a:r>
            <a:r>
              <a:rPr lang="zh-CN" altLang="en-US" sz="1600" dirty="0">
                <a:solidFill>
                  <a:srgbClr val="5C5C5C"/>
                </a:solidFill>
                <a:latin typeface="微软雅黑" panose="020B0503020204020204" pitchFamily="34" charset="-122"/>
                <a:ea typeface="微软雅黑" panose="020B0503020204020204" pitchFamily="34" charset="-122"/>
              </a:rPr>
              <a:t> </a:t>
            </a:r>
            <a:r>
              <a:rPr lang="en-US" altLang="zh-CN" sz="1600" dirty="0">
                <a:solidFill>
                  <a:srgbClr val="5C5C5C"/>
                </a:solidFill>
                <a:latin typeface="微软雅黑" panose="020B0503020204020204" pitchFamily="34" charset="-122"/>
                <a:ea typeface="微软雅黑" panose="020B0503020204020204" pitchFamily="34" charset="-122"/>
              </a:rPr>
              <a:t>it becomes smaller and smaller due to repeated multiplication by the derivative of the activation function (here using sigmoid), leading to near-zero updates for earlier layers.  </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We are only </a:t>
            </a:r>
            <a:r>
              <a:rPr lang="en-US" altLang="zh-CN" sz="1600" b="1" dirty="0">
                <a:solidFill>
                  <a:srgbClr val="C00000"/>
                </a:solidFill>
                <a:latin typeface="微软雅黑" panose="020B0503020204020204" pitchFamily="34" charset="-122"/>
                <a:ea typeface="微软雅黑" panose="020B0503020204020204" pitchFamily="34" charset="-122"/>
              </a:rPr>
              <a:t>learning the last few layers</a:t>
            </a:r>
            <a:r>
              <a:rPr lang="en-US" altLang="zh-CN" sz="1600" dirty="0">
                <a:solidFill>
                  <a:srgbClr val="5C5C5C"/>
                </a:solidFill>
                <a:latin typeface="微软雅黑" panose="020B0503020204020204" pitchFamily="34" charset="-122"/>
                <a:ea typeface="微软雅黑" panose="020B0503020204020204" pitchFamily="34" charset="-122"/>
              </a:rPr>
              <a:t>!</a:t>
            </a:r>
            <a:endParaRPr lang="en-US" altLang="zh-CN"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2050" name="Picture 2" descr="Output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5114" y="3718053"/>
            <a:ext cx="4478636" cy="2874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
          <a:stretch>
            <a:fillRect/>
          </a:stretch>
        </p:blipFill>
        <p:spPr>
          <a:xfrm>
            <a:off x="6580350" y="3718052"/>
            <a:ext cx="4586536" cy="2874845"/>
          </a:xfrm>
          <a:prstGeom prst="rect">
            <a:avLst/>
          </a:prstGeom>
        </p:spPr>
      </p:pic>
      <p:pic>
        <p:nvPicPr>
          <p:cNvPr id="8" name="Picture 7" descr="Deep Neural Network (DNN) Explained | by ZOMEV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39395" t="15153" r="118" b="14531"/>
          <a:stretch>
            <a:fillRect/>
          </a:stretch>
        </p:blipFill>
        <p:spPr bwMode="auto">
          <a:xfrm>
            <a:off x="6740356" y="1845980"/>
            <a:ext cx="4586536" cy="17023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6150353" y="452937"/>
            <a:ext cx="5544324" cy="100026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ODBmY2I2ODY1ZjE4MWEzNDA0OTk0MjY1YjllZWViNz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25229</Words>
  <Application>WPS 演示</Application>
  <PresentationFormat>Widescreen</PresentationFormat>
  <Paragraphs>1089</Paragraphs>
  <Slides>81</Slides>
  <Notes>45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81</vt:i4>
      </vt:variant>
    </vt:vector>
  </HeadingPairs>
  <TitlesOfParts>
    <vt:vector size="99" baseType="lpstr">
      <vt:lpstr>Arial</vt:lpstr>
      <vt:lpstr>宋体</vt:lpstr>
      <vt:lpstr>Wingdings</vt:lpstr>
      <vt:lpstr>Arial</vt:lpstr>
      <vt:lpstr>Montserrat</vt:lpstr>
      <vt:lpstr>Segoe Print</vt:lpstr>
      <vt:lpstr>Montserrat SemiBold</vt:lpstr>
      <vt:lpstr>微软雅黑</vt:lpstr>
      <vt:lpstr>Helvetica Neue</vt:lpstr>
      <vt:lpstr>Cambria Math</vt:lpstr>
      <vt:lpstr>等线</vt:lpstr>
      <vt:lpstr>Arial Unicode MS</vt:lpstr>
      <vt:lpstr>等线 Light</vt:lpstr>
      <vt:lpstr>Aptos</vt:lpstr>
      <vt:lpstr>Calibri</vt:lpstr>
      <vt:lpstr>Times New Roman</vt:lpstr>
      <vt:lpstr>PMingLiU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钱蕾</dc:creator>
  <cp:lastModifiedBy>唐昳洲</cp:lastModifiedBy>
  <cp:revision>225</cp:revision>
  <dcterms:created xsi:type="dcterms:W3CDTF">2024-01-09T07:33:00Z</dcterms:created>
  <dcterms:modified xsi:type="dcterms:W3CDTF">2024-12-05T11:18:57Z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C66D4018D34B477BB5AC0B82218EA804_13</vt:lpwstr>
  </property>
  <property fmtid="{D5CDD505-2E9C-101B-9397-08002B2CF9AE}" pid="3" name="KSOProductBuildVer">
    <vt:lpwstr>2052-12.1.0.19302</vt:lpwstr>
  </property>
</Properties>
</file>